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ppt" ContentType="application/vnd.ms-powerpoi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93" r:id="rId3"/>
    <p:sldId id="292" r:id="rId4"/>
    <p:sldId id="260" r:id="rId5"/>
    <p:sldId id="275" r:id="rId6"/>
    <p:sldId id="261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265" r:id="rId15"/>
    <p:sldId id="304" r:id="rId16"/>
    <p:sldId id="312" r:id="rId17"/>
    <p:sldId id="266" r:id="rId18"/>
    <p:sldId id="268" r:id="rId19"/>
    <p:sldId id="269" r:id="rId20"/>
    <p:sldId id="305" r:id="rId21"/>
    <p:sldId id="310" r:id="rId22"/>
    <p:sldId id="270" r:id="rId23"/>
    <p:sldId id="271" r:id="rId24"/>
    <p:sldId id="272" r:id="rId25"/>
    <p:sldId id="273" r:id="rId26"/>
    <p:sldId id="306" r:id="rId27"/>
    <p:sldId id="308" r:id="rId28"/>
    <p:sldId id="276" r:id="rId29"/>
    <p:sldId id="277" r:id="rId30"/>
    <p:sldId id="278" r:id="rId31"/>
    <p:sldId id="279" r:id="rId32"/>
    <p:sldId id="282" r:id="rId33"/>
    <p:sldId id="309" r:id="rId34"/>
    <p:sldId id="287" r:id="rId35"/>
    <p:sldId id="294" r:id="rId36"/>
    <p:sldId id="296" r:id="rId37"/>
    <p:sldId id="315" r:id="rId38"/>
    <p:sldId id="314" r:id="rId39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66FF33"/>
    <a:srgbClr val="FF00FF"/>
    <a:srgbClr val="FFFFCC"/>
    <a:srgbClr val="FFFF99"/>
    <a:srgbClr val="39D55E"/>
    <a:srgbClr val="FF66CC"/>
    <a:srgbClr val="D60093"/>
    <a:srgbClr val="383B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31" autoAdjust="0"/>
    <p:restoredTop sz="82094" autoAdjust="0"/>
  </p:normalViewPr>
  <p:slideViewPr>
    <p:cSldViewPr>
      <p:cViewPr>
        <p:scale>
          <a:sx n="77" d="100"/>
          <a:sy n="77" d="100"/>
        </p:scale>
        <p:origin x="-1800" y="-4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6"/>
          </a:xfrm>
          <a:prstGeom prst="rect">
            <a:avLst/>
          </a:prstGeom>
        </p:spPr>
        <p:txBody>
          <a:bodyPr vert="horz" lIns="96589" tIns="48294" rIns="96589" bIns="4829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6"/>
          </a:xfrm>
          <a:prstGeom prst="rect">
            <a:avLst/>
          </a:prstGeom>
        </p:spPr>
        <p:txBody>
          <a:bodyPr vert="horz" lIns="96589" tIns="48294" rIns="96589" bIns="48294" rtlCol="0"/>
          <a:lstStyle>
            <a:lvl1pPr algn="r">
              <a:defRPr sz="1200"/>
            </a:lvl1pPr>
          </a:lstStyle>
          <a:p>
            <a:fld id="{1FA259A0-3847-49FC-9F9C-1EBB283F757C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89" tIns="48294" rIns="96589" bIns="4829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4"/>
            <a:ext cx="5510530" cy="4509136"/>
          </a:xfrm>
          <a:prstGeom prst="rect">
            <a:avLst/>
          </a:prstGeom>
        </p:spPr>
        <p:txBody>
          <a:bodyPr vert="horz" lIns="96589" tIns="48294" rIns="96589" bIns="4829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1016"/>
          </a:xfrm>
          <a:prstGeom prst="rect">
            <a:avLst/>
          </a:prstGeom>
        </p:spPr>
        <p:txBody>
          <a:bodyPr vert="horz" lIns="96589" tIns="48294" rIns="96589" bIns="4829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1016"/>
          </a:xfrm>
          <a:prstGeom prst="rect">
            <a:avLst/>
          </a:prstGeom>
        </p:spPr>
        <p:txBody>
          <a:bodyPr vert="horz" lIns="96589" tIns="48294" rIns="96589" bIns="48294" rtlCol="0" anchor="b"/>
          <a:lstStyle>
            <a:lvl1pPr algn="r">
              <a:defRPr sz="1200"/>
            </a:lvl1pPr>
          </a:lstStyle>
          <a:p>
            <a:fld id="{5CD1F35A-DF54-483D-9FF2-825AEB54BC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377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1F35A-DF54-483D-9FF2-825AEB54BC43}" type="slidenum">
              <a:rPr lang="ru-RU" smtClean="0"/>
              <a:pPr/>
              <a:t>36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openxmlformats.org/officeDocument/2006/relationships/image" Target="../media/image4.jpeg"/><Relationship Id="rId7" Type="http://schemas.openxmlformats.org/officeDocument/2006/relationships/image" Target="../media/image82.png"/><Relationship Id="rId12" Type="http://schemas.openxmlformats.org/officeDocument/2006/relationships/image" Target="../media/image8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1.png"/><Relationship Id="rId11" Type="http://schemas.openxmlformats.org/officeDocument/2006/relationships/image" Target="../media/image84.jpeg"/><Relationship Id="rId5" Type="http://schemas.openxmlformats.org/officeDocument/2006/relationships/image" Target="../media/image80.png"/><Relationship Id="rId10" Type="http://schemas.openxmlformats.org/officeDocument/2006/relationships/image" Target="../media/image78.emf"/><Relationship Id="rId4" Type="http://schemas.openxmlformats.org/officeDocument/2006/relationships/image" Target="../media/image79.jpeg"/><Relationship Id="rId9" Type="http://schemas.openxmlformats.org/officeDocument/2006/relationships/oleObject" Target="../embeddings/____________Microsoft_PowerPoint_97-20031.ppt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img3.jpg"/>
          <p:cNvPicPr>
            <a:picLocks noChangeAspect="1"/>
          </p:cNvPicPr>
          <p:nvPr/>
        </p:nvPicPr>
        <p:blipFill>
          <a:blip r:embed="rId2">
            <a:lum/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3108" y="1124744"/>
            <a:ext cx="5572164" cy="2016224"/>
          </a:xfrm>
          <a:ln>
            <a:solidFill>
              <a:srgbClr val="39D55E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800" b="1" i="1" dirty="0">
                <a:solidFill>
                  <a:srgbClr val="383BB8"/>
                </a:solidFill>
              </a:rPr>
              <a:t>Практико-ориентированный  </a:t>
            </a:r>
            <a:br>
              <a:rPr lang="ru-RU" sz="1800" b="1" i="1" dirty="0">
                <a:solidFill>
                  <a:srgbClr val="383BB8"/>
                </a:solidFill>
              </a:rPr>
            </a:br>
            <a:r>
              <a:rPr lang="ru-RU" sz="1800" b="1" i="1" dirty="0">
                <a:solidFill>
                  <a:srgbClr val="383BB8"/>
                </a:solidFill>
              </a:rPr>
              <a:t>долгосрочный проект </a:t>
            </a:r>
            <a:r>
              <a:rPr lang="ru-RU" sz="1800" b="1" i="1" dirty="0" smtClean="0">
                <a:solidFill>
                  <a:srgbClr val="383BB8"/>
                </a:solidFill>
              </a:rPr>
              <a:t/>
            </a:r>
            <a:br>
              <a:rPr lang="ru-RU" sz="1800" b="1" i="1" dirty="0" smtClean="0">
                <a:solidFill>
                  <a:srgbClr val="383BB8"/>
                </a:solidFill>
              </a:rPr>
            </a:br>
            <a:r>
              <a:rPr lang="ru-RU" sz="1800" b="1" i="1" dirty="0" smtClean="0">
                <a:solidFill>
                  <a:srgbClr val="383BB8"/>
                </a:solidFill>
              </a:rPr>
              <a:t>по </a:t>
            </a:r>
            <a:r>
              <a:rPr lang="ru-RU" sz="1800" b="1" i="1" dirty="0">
                <a:solidFill>
                  <a:srgbClr val="383BB8"/>
                </a:solidFill>
              </a:rPr>
              <a:t>благоустройству территории ДОО  </a:t>
            </a:r>
            <a:r>
              <a:rPr lang="ru-RU" sz="2400" b="1" i="1" dirty="0">
                <a:solidFill>
                  <a:srgbClr val="FF0000"/>
                </a:solidFill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</a:rPr>
              <a:t/>
            </a:r>
            <a:br>
              <a:rPr lang="ru-RU" sz="2400" b="1" i="1" dirty="0" smtClean="0">
                <a:solidFill>
                  <a:srgbClr val="FF0000"/>
                </a:solidFill>
              </a:rPr>
            </a:br>
            <a:r>
              <a:rPr lang="ru-RU" sz="2400" b="1" i="1" dirty="0" smtClean="0">
                <a:solidFill>
                  <a:srgbClr val="FF0000"/>
                </a:solidFill>
              </a:rPr>
              <a:t>«</a:t>
            </a:r>
            <a:r>
              <a:rPr lang="ru-RU" sz="2400" b="1" i="1" dirty="0">
                <a:solidFill>
                  <a:srgbClr val="FF0000"/>
                </a:solidFill>
              </a:rPr>
              <a:t>Территория детского сада-мечты </a:t>
            </a:r>
            <a:r>
              <a:rPr lang="ru-RU" sz="2400" b="1" i="1" dirty="0" smtClean="0">
                <a:solidFill>
                  <a:srgbClr val="FF0000"/>
                </a:solidFill>
              </a:rPr>
              <a:t/>
            </a:r>
            <a:br>
              <a:rPr lang="ru-RU" sz="2400" b="1" i="1" dirty="0" smtClean="0">
                <a:solidFill>
                  <a:srgbClr val="FF0000"/>
                </a:solidFill>
              </a:rPr>
            </a:br>
            <a:r>
              <a:rPr lang="ru-RU" sz="2400" b="1" i="1" dirty="0" smtClean="0">
                <a:solidFill>
                  <a:srgbClr val="FF0000"/>
                </a:solidFill>
              </a:rPr>
              <a:t>и </a:t>
            </a:r>
            <a:r>
              <a:rPr lang="ru-RU" sz="2400" b="1" i="1" dirty="0">
                <a:solidFill>
                  <a:srgbClr val="FF0000"/>
                </a:solidFill>
              </a:rPr>
              <a:t>реальность»</a:t>
            </a:r>
            <a:endParaRPr lang="ru-RU" sz="2400" b="1" i="1" dirty="0">
              <a:solidFill>
                <a:srgbClr val="383BB8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1670" y="5572140"/>
            <a:ext cx="6429420" cy="1000132"/>
          </a:xfrm>
          <a:ln>
            <a:solidFill>
              <a:srgbClr val="39D55E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sz="1400" b="1" dirty="0" smtClean="0">
                <a:solidFill>
                  <a:srgbClr val="009900"/>
                </a:solidFill>
                <a:latin typeface="Comic Sans MS" pitchFamily="66" charset="0"/>
              </a:rPr>
              <a:t>Муниципальное автономное дошкольное образовательное учреждение комбинированного вида </a:t>
            </a:r>
          </a:p>
          <a:p>
            <a:r>
              <a:rPr lang="ru-RU" sz="1400" b="1" dirty="0" smtClean="0">
                <a:solidFill>
                  <a:srgbClr val="009900"/>
                </a:solidFill>
                <a:latin typeface="Comic Sans MS" pitchFamily="66" charset="0"/>
              </a:rPr>
              <a:t>Детский сад № 9 «</a:t>
            </a:r>
            <a:r>
              <a:rPr lang="ru-RU" sz="1400" b="1" dirty="0" err="1" smtClean="0">
                <a:solidFill>
                  <a:srgbClr val="009900"/>
                </a:solidFill>
                <a:latin typeface="Comic Sans MS" pitchFamily="66" charset="0"/>
              </a:rPr>
              <a:t>Аленушка</a:t>
            </a:r>
            <a:r>
              <a:rPr lang="ru-RU" sz="1400" b="1" dirty="0" smtClean="0">
                <a:solidFill>
                  <a:srgbClr val="009900"/>
                </a:solidFill>
                <a:latin typeface="Comic Sans MS" pitchFamily="66" charset="0"/>
              </a:rPr>
              <a:t>» города Бирска </a:t>
            </a:r>
          </a:p>
          <a:p>
            <a:r>
              <a:rPr lang="ru-RU" sz="1400" b="1" dirty="0" smtClean="0">
                <a:solidFill>
                  <a:srgbClr val="009900"/>
                </a:solidFill>
                <a:latin typeface="Comic Sans MS" pitchFamily="66" charset="0"/>
              </a:rPr>
              <a:t>муниципального района </a:t>
            </a:r>
            <a:r>
              <a:rPr lang="ru-RU" sz="1400" b="1" dirty="0" err="1" smtClean="0">
                <a:solidFill>
                  <a:srgbClr val="009900"/>
                </a:solidFill>
                <a:latin typeface="Comic Sans MS" pitchFamily="66" charset="0"/>
              </a:rPr>
              <a:t>Бирский</a:t>
            </a:r>
            <a:r>
              <a:rPr lang="ru-RU" sz="1400" b="1" dirty="0" smtClean="0">
                <a:solidFill>
                  <a:srgbClr val="009900"/>
                </a:solidFill>
                <a:latin typeface="Comic Sans MS" pitchFamily="66" charset="0"/>
              </a:rPr>
              <a:t> район Республики Башкортостан</a:t>
            </a:r>
          </a:p>
          <a:p>
            <a:pPr>
              <a:lnSpc>
                <a:spcPct val="150000"/>
              </a:lnSpc>
            </a:pPr>
            <a:endParaRPr lang="ru-RU" sz="18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endParaRPr lang="ru-RU" sz="18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endParaRPr lang="ru-RU" sz="18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endParaRPr lang="ru-RU" sz="18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endParaRPr lang="ru-RU" sz="1800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026" name="Picture 2" descr="E:\зеленый мир\ФОТО ЮРА\IMG_2502.JPG"/>
          <p:cNvPicPr>
            <a:picLocks noChangeAspect="1" noChangeArrowheads="1"/>
          </p:cNvPicPr>
          <p:nvPr/>
        </p:nvPicPr>
        <p:blipFill>
          <a:blip r:embed="rId3" cstate="print"/>
          <a:srcRect b="29592"/>
          <a:stretch>
            <a:fillRect/>
          </a:stretch>
        </p:blipFill>
        <p:spPr bwMode="auto">
          <a:xfrm>
            <a:off x="2643174" y="3286124"/>
            <a:ext cx="4565799" cy="21431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advTm="7703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 descr="C:\Users\Алёнушка\Pictures\Рисунок6.jpg"/>
          <p:cNvPicPr>
            <a:picLocks noChangeAspect="1" noChangeArrowheads="1"/>
          </p:cNvPicPr>
          <p:nvPr/>
        </p:nvPicPr>
        <p:blipFill>
          <a:blip r:embed="rId2" cstate="print"/>
          <a:srcRect b="3125"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571604" y="1214422"/>
            <a:ext cx="6858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3280411"/>
              </p:ext>
            </p:extLst>
          </p:nvPr>
        </p:nvGraphicFramePr>
        <p:xfrm>
          <a:off x="500034" y="857232"/>
          <a:ext cx="8143931" cy="5091114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57190"/>
                <a:gridCol w="4643470"/>
                <a:gridCol w="1571636"/>
                <a:gridCol w="1571635"/>
              </a:tblGrid>
              <a:tr h="2143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№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 </a:t>
                      </a: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работы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Сроки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Участники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6819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Общее собрание коллектива. Определение цели и задач проекта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Август</a:t>
                      </a:r>
                      <a:endParaRPr lang="ru-RU" sz="16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Администрация</a:t>
                      </a:r>
                      <a:endParaRPr lang="ru-RU" sz="16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3639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Составление практико-ориентированного долгосрочного проекта по благоустройству территории детского сада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«Детский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сад 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– мечты и реальность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Август 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Творческая группа</a:t>
                      </a:r>
                      <a:endParaRPr lang="ru-RU" sz="16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1704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Общее родительское собрание: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-информирование родителей об участии в проекте по благоустройству территории детского сада;</a:t>
                      </a:r>
                    </a:p>
                    <a:p>
                      <a:pPr algn="just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привлечение 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к благоустройству и озеленению территории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Сентябрь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Администрация 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педагоги,     родители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7022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Разработка мини-проектов по благоустройству игровых участков, цветников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Сентябрь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Педагоги,     родители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7022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Приобретение необходимого материала и оборудования для реализации проекта</a:t>
                      </a:r>
                      <a:endParaRPr lang="ru-RU" sz="16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В течение года</a:t>
                      </a:r>
                      <a:endParaRPr lang="ru-RU" sz="16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Помощник заведующего по АХЧ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7022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Консультация «Санитарные требования к оборудованию и содержанию территории ДОО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Сентябрь</a:t>
                      </a:r>
                      <a:endParaRPr lang="ru-RU" sz="16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Старшая медсестра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85786" y="214290"/>
            <a:ext cx="8072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 реализации проекта </a:t>
            </a:r>
          </a:p>
          <a:p>
            <a:pPr algn="ctr"/>
            <a:r>
              <a:rPr lang="ru-RU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«Детский сад – мечты и реальность»</a:t>
            </a:r>
            <a:endParaRPr lang="ru-RU" sz="2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FF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22504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2" descr="C:\Users\Алёнушка\Pictures\Рисунок6.jpg"/>
          <p:cNvPicPr>
            <a:picLocks noChangeAspect="1" noChangeArrowheads="1"/>
          </p:cNvPicPr>
          <p:nvPr/>
        </p:nvPicPr>
        <p:blipFill>
          <a:blip r:embed="rId2" cstate="print"/>
          <a:srcRect b="3125"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71472" y="285729"/>
          <a:ext cx="8143931" cy="5953934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57190"/>
                <a:gridCol w="4643470"/>
                <a:gridCol w="1571636"/>
                <a:gridCol w="1571635"/>
              </a:tblGrid>
              <a:tr h="10354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Инструктаж по технике безопасности, охране жизни и здоровья воспитанников на прогулочных площадках, во время труда в цветнике, на огороде, на участке.</a:t>
                      </a:r>
                      <a:endParaRPr lang="ru-RU" sz="16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Сентябрь</a:t>
                      </a:r>
                      <a:endParaRPr lang="ru-RU" sz="1600" b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Старший воспитатель</a:t>
                      </a:r>
                      <a:endParaRPr lang="ru-RU" sz="16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8830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Реализация природоохранных акций                        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«День за днем мы природу бережем!»: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Сентябрь: «Дары природы», «Посади дерево»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Октябрь:  «Защитим животных»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Ноябрь: «Поможем птицам пережить зиму»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Декабрь: «Сохраним зеленую красавицу»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Январь: «Здоровье – наш бесценный дар»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Февраль: «Чистый воздух»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Март: «Огород на подоконнике»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Апрель: «Планета, наша хрупкое стекло»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Май: «Украсим землю цветами»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Июнь: «Защитим родную природу»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Июль: «Солнце, воздух и вода наши лучшие друзья!»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Август: «Моя малая Родина – Бирск»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течение года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Педагоги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0354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Организация опытно-экспериментальной деятельности. Творческое объединение детей и взрослых реализующие проект «Мастерская природы»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течение года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Педагоги,     родители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лёнушка\Pictures\Рисунок6.jpg"/>
          <p:cNvPicPr>
            <a:picLocks noChangeAspect="1" noChangeArrowheads="1"/>
          </p:cNvPicPr>
          <p:nvPr/>
        </p:nvPicPr>
        <p:blipFill>
          <a:blip r:embed="rId2" cstate="print"/>
          <a:srcRect b="3125"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00034" y="1500174"/>
          <a:ext cx="8143931" cy="4778712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57190"/>
                <a:gridCol w="4643470"/>
                <a:gridCol w="1571636"/>
                <a:gridCol w="1571635"/>
              </a:tblGrid>
              <a:tr h="45830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6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Подготовка и проведение смотров зимних, летних участков</a:t>
                      </a:r>
                      <a:endParaRPr lang="ru-RU" sz="16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Январь, июнь</a:t>
                      </a:r>
                      <a:endParaRPr lang="ru-RU" sz="16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Педагоги,     родители</a:t>
                      </a:r>
                      <a:endParaRPr lang="ru-RU" sz="16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830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Проведение экологических праздников на участке детского сада, сюжетно-ролевых игр и драматизаций.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течение года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Педагоги,     родители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0405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Завоз плодородной земли, декоративного камня для оформления клумб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октябрь, май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Администрацияродители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485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Подрезание кустарников и разбивка цветочных клумб, подготовка почвы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октябрь, май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Администрацияпедагоги</a:t>
                      </a:r>
                      <a:r>
                        <a:rPr lang="ru-RU" sz="1600" dirty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родители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830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Выращивание в группах совместно с детьми рассады цветов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Март, апрель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Педагоги, родители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830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600" dirty="0">
                        <a:solidFill>
                          <a:srgbClr val="555555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Закупка саженцев, рассады, Высаживание однолетних и многолетних цветов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Май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Педагоги, родители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830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Привлечение родителей, общественности к благоустройству территории.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течение года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Администрации </a:t>
                      </a:r>
                      <a:r>
                        <a:rPr lang="ru-RU" sz="1600" dirty="0">
                          <a:solidFill>
                            <a:srgbClr val="555555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педагоги, родители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Алёнушка\Pictures\Рисунок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71472" y="357166"/>
          <a:ext cx="8143931" cy="6286545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57190"/>
                <a:gridCol w="4643470"/>
                <a:gridCol w="1500198"/>
                <a:gridCol w="1643073"/>
              </a:tblGrid>
              <a:tr h="7336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</a:t>
                      </a:r>
                      <a:endParaRPr lang="ru-RU" sz="16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Покраска имеющегося оборудования на участках. Пополнение игрового оборудования на детских площадках.</a:t>
                      </a:r>
                      <a:endParaRPr lang="ru-RU" sz="16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Май</a:t>
                      </a:r>
                      <a:endParaRPr lang="ru-RU" sz="16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 err="1" smtClean="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Администрация,педагоги</a:t>
                      </a:r>
                      <a:r>
                        <a:rPr lang="ru-RU" sz="1600" b="0" dirty="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родители</a:t>
                      </a:r>
                      <a:endParaRPr lang="ru-RU" sz="16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8908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Оформление автоплощадки.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май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Педагоги, родители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066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Спиливание старых деревьев, посадка новых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Октябрь, май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Администрация </a:t>
                      </a:r>
                      <a:r>
                        <a:rPr lang="ru-RU" sz="1600" dirty="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педагоги, родители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95632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Ремонт крыши беседок и оформление участков в соответствии с задачами проекта и требованиями охраны жизни и здоровья детей;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Обновление и пополнение оборудования для детей (домики, лавочки,  бум-бревна для ходьбы, дуги для подлезания и т.д.);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Приобретение взрослого и детского инвентаря для организации труда на территории детского сада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течение года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Администрация </a:t>
                      </a:r>
                      <a:r>
                        <a:rPr lang="ru-RU" sz="1600" dirty="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педагоги, родители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7336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21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Ремонт ограждения территории детского сада, частичная замена мусорных ящиков, частичное асфальтирование территории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течение года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Администрация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7336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Обеспечение сохранности территории.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течение года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Администрация </a:t>
                      </a:r>
                      <a:r>
                        <a:rPr lang="ru-RU" sz="1600" dirty="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педагоги, родители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7336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Подведение итогов работы над проектом. Создание фотовыставки по итогам работы над проектом. 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Август 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Администрация</a:t>
                      </a:r>
                      <a:r>
                        <a:rPr lang="ru-RU" sz="1600" baseline="0" dirty="0" smtClean="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педагоги</a:t>
                      </a:r>
                      <a:r>
                        <a:rPr lang="ru-RU" sz="1600" dirty="0">
                          <a:solidFill>
                            <a:srgbClr val="555555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родители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:\Users\Алёнушка\Pictures\Рисунок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857356" y="2143116"/>
            <a:ext cx="2899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71670" y="836712"/>
            <a:ext cx="60722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dirty="0" smtClean="0">
                <a:solidFill>
                  <a:schemeClr val="accent5">
                    <a:lumMod val="75000"/>
                  </a:schemeClr>
                </a:solidFill>
                <a:latin typeface="Bookman Old Style" pitchFamily="18" charset="0"/>
              </a:rPr>
              <a:t> </a:t>
            </a:r>
            <a:r>
              <a:rPr lang="ru-RU" sz="2800" b="1" i="1" dirty="0" smtClean="0">
                <a:solidFill>
                  <a:srgbClr val="FF00FF"/>
                </a:solidFill>
                <a:latin typeface="Bookman Old Style" pitchFamily="18" charset="0"/>
              </a:rPr>
              <a:t>Эстетическое оформление территории детского сада</a:t>
            </a:r>
          </a:p>
        </p:txBody>
      </p:sp>
      <p:pic>
        <p:nvPicPr>
          <p:cNvPr id="9218" name="Picture 2" descr="M:\зеленый мир\ФОТО ЮРА\IMG_2499.JPG"/>
          <p:cNvPicPr>
            <a:picLocks noChangeAspect="1" noChangeArrowheads="1"/>
          </p:cNvPicPr>
          <p:nvPr/>
        </p:nvPicPr>
        <p:blipFill>
          <a:blip r:embed="rId3" cstate="print"/>
          <a:srcRect b="7086"/>
          <a:stretch>
            <a:fillRect/>
          </a:stretch>
        </p:blipFill>
        <p:spPr bwMode="auto">
          <a:xfrm>
            <a:off x="214282" y="2000240"/>
            <a:ext cx="8715436" cy="4643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5094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Алёнушка\Pictures\Рисунок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4" descr="H:\зеленый наряд\1 мл.№1\DSCF19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357562"/>
            <a:ext cx="4429124" cy="33218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M:\зеленый мир\ФОТО ЮРА\IMG_2418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 t="9463" b="9669"/>
          <a:stretch>
            <a:fillRect/>
          </a:stretch>
        </p:blipFill>
        <p:spPr bwMode="auto">
          <a:xfrm>
            <a:off x="714348" y="428604"/>
            <a:ext cx="3357586" cy="37261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22" name="Picture 2" descr="H:\зеленый наряд\Андреева И.Е\P1000692.JPG"/>
          <p:cNvPicPr>
            <a:picLocks noChangeAspect="1" noChangeArrowheads="1"/>
          </p:cNvPicPr>
          <p:nvPr/>
        </p:nvPicPr>
        <p:blipFill>
          <a:blip r:embed="rId5" cstate="print"/>
          <a:srcRect l="6696" r="10267"/>
          <a:stretch>
            <a:fillRect/>
          </a:stretch>
        </p:blipFill>
        <p:spPr bwMode="auto">
          <a:xfrm>
            <a:off x="4071934" y="285728"/>
            <a:ext cx="4929222" cy="4000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21" name="Picture 1" descr="H:\зеленый наряд\средняя гр 2\Фото0925.jpg"/>
          <p:cNvPicPr>
            <a:picLocks noChangeAspect="1" noChangeArrowheads="1"/>
          </p:cNvPicPr>
          <p:nvPr/>
        </p:nvPicPr>
        <p:blipFill>
          <a:blip r:embed="rId6" cstate="print"/>
          <a:srcRect t="14141" b="7071"/>
          <a:stretch>
            <a:fillRect/>
          </a:stretch>
        </p:blipFill>
        <p:spPr bwMode="auto">
          <a:xfrm>
            <a:off x="4286248" y="3929066"/>
            <a:ext cx="4648965" cy="27471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174" y="2857496"/>
            <a:ext cx="3298868" cy="192882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8" name="Picture 8" descr="H:\зеленый наряд\фоны\img2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23" y="0"/>
            <a:ext cx="908287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" name="Рисунок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48" y="3571876"/>
            <a:ext cx="3857620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47" name="Picture 7" descr="H:\зеленый наряд\улица садик\IMG_9951.JPG"/>
          <p:cNvPicPr>
            <a:picLocks noChangeAspect="1" noChangeArrowheads="1"/>
          </p:cNvPicPr>
          <p:nvPr/>
        </p:nvPicPr>
        <p:blipFill>
          <a:blip r:embed="rId4" cstate="print"/>
          <a:srcRect t="19444"/>
          <a:stretch>
            <a:fillRect/>
          </a:stretch>
        </p:blipFill>
        <p:spPr bwMode="auto">
          <a:xfrm>
            <a:off x="4714876" y="428604"/>
            <a:ext cx="3857652" cy="2071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42" name="Picture 2" descr="H:\зеленый наряд\Андреева И.Е\P1000694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 t="12627" r="18280"/>
          <a:stretch>
            <a:fillRect/>
          </a:stretch>
        </p:blipFill>
        <p:spPr bwMode="auto">
          <a:xfrm>
            <a:off x="642910" y="500042"/>
            <a:ext cx="3786214" cy="27577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45" name="Picture 5" descr="H:\зеленый наряд\улица садик\IMG_9943.JPG"/>
          <p:cNvPicPr>
            <a:picLocks noChangeAspect="1" noChangeArrowheads="1"/>
          </p:cNvPicPr>
          <p:nvPr/>
        </p:nvPicPr>
        <p:blipFill>
          <a:blip r:embed="rId6" cstate="print"/>
          <a:srcRect b="4808"/>
          <a:stretch>
            <a:fillRect/>
          </a:stretch>
        </p:blipFill>
        <p:spPr bwMode="auto">
          <a:xfrm>
            <a:off x="4643438" y="2000240"/>
            <a:ext cx="3714775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46" name="Picture 6" descr="H:\зеленый наряд\улица садик\IMG_9947.JPG"/>
          <p:cNvPicPr>
            <a:picLocks noChangeAspect="1" noChangeArrowheads="1"/>
          </p:cNvPicPr>
          <p:nvPr/>
        </p:nvPicPr>
        <p:blipFill>
          <a:blip r:embed="rId7" cstate="print"/>
          <a:srcRect l="47155" t="43903"/>
          <a:stretch>
            <a:fillRect/>
          </a:stretch>
        </p:blipFill>
        <p:spPr bwMode="auto">
          <a:xfrm>
            <a:off x="4357686" y="1928802"/>
            <a:ext cx="2321703" cy="16430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3554" name="Picture 2" descr="C:\Users\Алёнушка\Pictures\Рисунок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3108" y="428604"/>
            <a:ext cx="67035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Описание и характеристика территории детского сада</a:t>
            </a: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611560" y="716206"/>
            <a:ext cx="7920880" cy="630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+mj-lt"/>
              </a:rPr>
              <a:t>              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Детский сад находится в спальном районе города Бирска. В расположении территории  нет промышленных предприятий. В непосредственной близости от детского сада расположены экологические объекты: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Бирский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лесхоз, дубовая аллея,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Балабановское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озеро - представляющие интерес с точки зрения экологического образования и улучшения состояния здоровья детей.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Площадь озеленения территории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составляет 75 %.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Зеленые насаждения расположены по всему периметру территории и полосами, разделяющими функциональные зоны, групповые площадки.  Для озеленения использованы зеленые насаждения, обеспечивающие наличие зелени в течение всего года.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Средний возраст деревьев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15-25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лет.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Среди них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береза, рябина, ель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голубая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ель,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липа, сосна, клен, ирга, сирень, боярышник, барбарис, яблоня, калина,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ополь пирамидальный, смородина, черноплодная рябина, айва, магнолия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декоративные кустарники.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ерритория детского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сада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засажена газонной травой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оформлена цветочно-декоративными растениями. Цветники занимают 35% от площади территории детского сада.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Они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разбиты по всему периметру здания детского сада и на групповых площадках , созданы альпийские горки и клумбы всевозможных форм и конфигураций.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оформления цветочных клумб  подобраны многолетние и однолетние цветы таким образом, чтобы цветники цвели с ранней весны до поздней осени.</a:t>
            </a:r>
          </a:p>
          <a:p>
            <a:pPr lvl="0" algn="just" hangingPunct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Земельный участок детского сада разделен на функциональные зоны:</a:t>
            </a:r>
          </a:p>
          <a:p>
            <a:pPr lvl="0" algn="just" hangingPunct="0">
              <a:buFont typeface="Arial" pitchFamily="34" charset="0"/>
              <a:buChar char="•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зона застройки;</a:t>
            </a:r>
          </a:p>
          <a:p>
            <a:pPr lvl="0" algn="just" hangingPunct="0">
              <a:buFont typeface="Arial" pitchFamily="34" charset="0"/>
              <a:buChar char="•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зона игровой территории;</a:t>
            </a:r>
          </a:p>
          <a:p>
            <a:pPr lvl="0" algn="just" hangingPunct="0">
              <a:buFont typeface="Arial" pitchFamily="34" charset="0"/>
              <a:buChar char="•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хозяйственная зона.</a:t>
            </a:r>
          </a:p>
          <a:p>
            <a:pPr lvl="0" algn="just" hangingPunct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На игровой зоне территории  разработан маршрут экологической тропы протяженностью 157 м. Маршрут содержит 6 видовых точек, в которые включены объекты наблюдения: деревья, кустарники, водоем, цветники, уголок нетронутой природы.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1000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C:\Users\Алёнушка\Pictures\Рисунок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57158" y="928670"/>
            <a:ext cx="35719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принципы организации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экологического пространства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детского сада:</a:t>
            </a: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учет местных условий;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учет специфики образовательных программ;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учет возрастных условий, психологическая комфортность для общения с природой;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эстетика и гармоничность в создаваемом ландшафте детского сада;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совместная деятельность взрослых и детей по благоустройству территории.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G:\карта (3).jpg"/>
          <p:cNvPicPr>
            <a:picLocks noChangeAspect="1" noChangeArrowheads="1"/>
          </p:cNvPicPr>
          <p:nvPr/>
        </p:nvPicPr>
        <p:blipFill>
          <a:blip r:embed="rId3" cstate="print"/>
          <a:srcRect t="5682"/>
          <a:stretch>
            <a:fillRect/>
          </a:stretch>
        </p:blipFill>
        <p:spPr bwMode="auto">
          <a:xfrm>
            <a:off x="4000496" y="642918"/>
            <a:ext cx="4500594" cy="5929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4000496" y="214290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План-схема озеленения территории ДОО</a:t>
            </a:r>
            <a:endParaRPr lang="ru-RU" b="1" dirty="0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4214810" y="6500834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643438" y="6357958"/>
            <a:ext cx="2643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/>
              <a:t>Экологическая тропа</a:t>
            </a:r>
            <a:endParaRPr lang="ru-RU" sz="1000" b="1" dirty="0"/>
          </a:p>
        </p:txBody>
      </p:sp>
    </p:spTree>
  </p:cSld>
  <p:clrMapOvr>
    <a:masterClrMapping/>
  </p:clrMapOvr>
  <p:transition advTm="8406">
    <p:wheel spokes="2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C:\Users\Алёнушка\Pictures\Рисунок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928926" y="357167"/>
            <a:ext cx="54292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Цветники, газоны, их разнообразие и оригинальная композиция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43240" y="1214423"/>
            <a:ext cx="53578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Красиво, когда территория детского сада просто утопает в цветах. По всему фасаду здания расположены клумбы с различными однолетними и многолетними цветами, которые цветут с ранней весны до поздней осени. Для оформления участков мы используем различные формы посадки растений: цветники, альпийские горки, бордюры, газоны, одиночно стоящие растения.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Алёнушка\Desktop\зеленый мир\ФОТО ЮРА\IMG_24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214422"/>
            <a:ext cx="2476501" cy="32861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5" name="Picture 3" descr="C:\Users\Алёнушка\Desktop\зеленый мир\ФОТО ЮРА\IMG_249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63864" y="3571875"/>
            <a:ext cx="4565853" cy="30003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8662" y="4214818"/>
            <a:ext cx="3333775" cy="250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7141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лёнушка\Pictures\Рисунок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4348" y="1071546"/>
            <a:ext cx="8001056" cy="6047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i="1" dirty="0" smtClean="0">
              <a:solidFill>
                <a:srgbClr val="383BB8"/>
              </a:solidFill>
            </a:endParaRPr>
          </a:p>
          <a:p>
            <a:endParaRPr lang="ru-RU" b="1" i="1" dirty="0" smtClean="0">
              <a:solidFill>
                <a:srgbClr val="383BB8"/>
              </a:solidFill>
            </a:endParaRPr>
          </a:p>
          <a:p>
            <a:endParaRPr lang="ru-RU" b="1" i="1" dirty="0" smtClean="0">
              <a:solidFill>
                <a:srgbClr val="383BB8"/>
              </a:solidFill>
            </a:endParaRPr>
          </a:p>
          <a:p>
            <a:endParaRPr lang="ru-RU" b="1" i="1" dirty="0" smtClean="0">
              <a:solidFill>
                <a:srgbClr val="383BB8"/>
              </a:solidFill>
            </a:endParaRPr>
          </a:p>
          <a:p>
            <a:endParaRPr lang="ru-RU" b="1" i="1" dirty="0" smtClean="0">
              <a:solidFill>
                <a:srgbClr val="383BB8"/>
              </a:solidFill>
            </a:endParaRPr>
          </a:p>
          <a:p>
            <a:endParaRPr lang="ru-RU" b="1" i="1" dirty="0" smtClean="0">
              <a:solidFill>
                <a:srgbClr val="383BB8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b="1" i="1" dirty="0" smtClean="0">
                <a:solidFill>
                  <a:srgbClr val="383BB8"/>
                </a:solidFill>
              </a:rPr>
              <a:t>                                                        </a:t>
            </a:r>
          </a:p>
          <a:p>
            <a:pPr algn="ctr">
              <a:lnSpc>
                <a:spcPct val="150000"/>
              </a:lnSpc>
            </a:pPr>
            <a:endParaRPr lang="ru-RU" b="1" i="1" dirty="0" smtClean="0">
              <a:solidFill>
                <a:srgbClr val="383BB8"/>
              </a:solidFill>
            </a:endParaRPr>
          </a:p>
          <a:p>
            <a:pPr algn="ctr">
              <a:lnSpc>
                <a:spcPct val="150000"/>
              </a:lnSpc>
            </a:pPr>
            <a:endParaRPr lang="ru-RU" b="1" i="1" dirty="0" smtClean="0">
              <a:solidFill>
                <a:srgbClr val="383BB8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b="1" i="1" dirty="0" smtClean="0">
                <a:solidFill>
                  <a:srgbClr val="383BB8"/>
                </a:solidFill>
              </a:rPr>
              <a:t>                                                        </a:t>
            </a:r>
          </a:p>
          <a:p>
            <a:pPr algn="ctr">
              <a:lnSpc>
                <a:spcPct val="150000"/>
              </a:lnSpc>
            </a:pPr>
            <a:r>
              <a:rPr lang="ru-RU" b="1" i="1" dirty="0" smtClean="0">
                <a:solidFill>
                  <a:srgbClr val="383BB8"/>
                </a:solidFill>
              </a:rPr>
              <a:t>                                                     Заведующий  Лебедева Регина Александровна</a:t>
            </a:r>
          </a:p>
          <a:p>
            <a:r>
              <a:rPr lang="ru-RU" b="1" i="1" dirty="0" smtClean="0">
                <a:solidFill>
                  <a:srgbClr val="383BB8"/>
                </a:solidFill>
              </a:rPr>
              <a:t>                                                          </a:t>
            </a:r>
          </a:p>
          <a:p>
            <a:endParaRPr lang="ru-RU" b="1" i="1" dirty="0" smtClean="0">
              <a:solidFill>
                <a:srgbClr val="383BB8"/>
              </a:solidFill>
            </a:endParaRPr>
          </a:p>
          <a:p>
            <a:r>
              <a:rPr lang="ru-RU" b="1" i="1" dirty="0" smtClean="0">
                <a:solidFill>
                  <a:srgbClr val="383BB8"/>
                </a:solidFill>
              </a:rPr>
              <a:t>           Ответственный старший воспитатель</a:t>
            </a:r>
          </a:p>
          <a:p>
            <a:r>
              <a:rPr lang="ru-RU" b="1" i="1" dirty="0" smtClean="0">
                <a:solidFill>
                  <a:srgbClr val="383BB8"/>
                </a:solidFill>
              </a:rPr>
              <a:t>                               Касьянова З.Л. </a:t>
            </a:r>
          </a:p>
          <a:p>
            <a:endParaRPr lang="ru-RU" b="1" i="1" dirty="0" smtClean="0">
              <a:solidFill>
                <a:srgbClr val="383BB8"/>
              </a:solidFill>
            </a:endParaRPr>
          </a:p>
          <a:p>
            <a:endParaRPr lang="ru-RU" b="1" i="1" dirty="0" smtClean="0">
              <a:solidFill>
                <a:srgbClr val="383BB8"/>
              </a:solidFill>
            </a:endParaRPr>
          </a:p>
          <a:p>
            <a:endParaRPr lang="ru-RU" b="1" i="1" dirty="0" smtClean="0">
              <a:solidFill>
                <a:srgbClr val="383BB8"/>
              </a:solidFill>
            </a:endParaRPr>
          </a:p>
          <a:p>
            <a:r>
              <a:rPr lang="ru-RU" b="1" i="1" dirty="0" smtClean="0">
                <a:solidFill>
                  <a:srgbClr val="383BB8"/>
                </a:solidFill>
              </a:rPr>
              <a:t>                                           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00100" y="1428736"/>
            <a:ext cx="58579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383BB8"/>
                </a:solidFill>
              </a:rPr>
              <a:t>Муниципальное автономное дошкольное образовательное учреждение комбинированного вида </a:t>
            </a:r>
            <a:r>
              <a:rPr lang="ru-RU" sz="2000" b="1" i="1" dirty="0" smtClean="0">
                <a:solidFill>
                  <a:srgbClr val="383BB8"/>
                </a:solidFill>
              </a:rPr>
              <a:t>Детский сад № 9 «</a:t>
            </a:r>
            <a:r>
              <a:rPr lang="ru-RU" sz="2000" b="1" i="1" dirty="0" err="1" smtClean="0">
                <a:solidFill>
                  <a:srgbClr val="383BB8"/>
                </a:solidFill>
              </a:rPr>
              <a:t>Аленушка</a:t>
            </a:r>
            <a:r>
              <a:rPr lang="ru-RU" sz="2000" b="1" i="1" dirty="0" smtClean="0">
                <a:solidFill>
                  <a:srgbClr val="383BB8"/>
                </a:solidFill>
              </a:rPr>
              <a:t>» города Бирска </a:t>
            </a:r>
          </a:p>
          <a:p>
            <a:pPr algn="ctr"/>
            <a:r>
              <a:rPr lang="ru-RU" b="1" i="1" dirty="0" smtClean="0">
                <a:solidFill>
                  <a:srgbClr val="383BB8"/>
                </a:solidFill>
              </a:rPr>
              <a:t>муниципального района </a:t>
            </a:r>
            <a:r>
              <a:rPr lang="ru-RU" b="1" i="1" dirty="0" err="1" smtClean="0">
                <a:solidFill>
                  <a:srgbClr val="383BB8"/>
                </a:solidFill>
              </a:rPr>
              <a:t>Бирский</a:t>
            </a:r>
            <a:r>
              <a:rPr lang="ru-RU" b="1" i="1" dirty="0" smtClean="0">
                <a:solidFill>
                  <a:srgbClr val="383BB8"/>
                </a:solidFill>
              </a:rPr>
              <a:t> район </a:t>
            </a:r>
          </a:p>
          <a:p>
            <a:pPr algn="ctr"/>
            <a:r>
              <a:rPr lang="ru-RU" b="1" i="1" dirty="0" smtClean="0">
                <a:solidFill>
                  <a:srgbClr val="383BB8"/>
                </a:solidFill>
              </a:rPr>
              <a:t>Республики Башкортостан</a:t>
            </a:r>
          </a:p>
        </p:txBody>
      </p:sp>
    </p:spTree>
  </p:cSld>
  <p:clrMapOvr>
    <a:masterClrMapping/>
  </p:clrMapOvr>
  <p:transition advTm="5375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лёнушка\Pictures\Рисунок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349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857232"/>
            <a:ext cx="3348045" cy="25098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1357290" y="285728"/>
            <a:ext cx="7786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Композиционное оформление участков детского сада.</a:t>
            </a:r>
            <a:endParaRPr lang="ru-RU" sz="24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3496" name="Picture 8"/>
          <p:cNvPicPr>
            <a:picLocks noChangeAspect="1" noChangeArrowheads="1"/>
          </p:cNvPicPr>
          <p:nvPr/>
        </p:nvPicPr>
        <p:blipFill>
          <a:blip r:embed="rId4"/>
          <a:srcRect r="17647"/>
          <a:stretch>
            <a:fillRect/>
          </a:stretch>
        </p:blipFill>
        <p:spPr bwMode="auto">
          <a:xfrm>
            <a:off x="2928926" y="2357430"/>
            <a:ext cx="3000396" cy="24987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2" descr="H:\зеленый наряд\улица садик\IMG_99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2976" y="1000108"/>
            <a:ext cx="2821802" cy="1881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6"/>
          <a:srcRect l="22552" r="17308"/>
          <a:stretch>
            <a:fillRect/>
          </a:stretch>
        </p:blipFill>
        <p:spPr bwMode="auto">
          <a:xfrm>
            <a:off x="642910" y="3500438"/>
            <a:ext cx="2500330" cy="31167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7"/>
          <a:srcRect r="11225" b="15452"/>
          <a:stretch>
            <a:fillRect/>
          </a:stretch>
        </p:blipFill>
        <p:spPr bwMode="auto">
          <a:xfrm>
            <a:off x="5143504" y="4143380"/>
            <a:ext cx="3614763" cy="25819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лёнушка\Pictures\Рисунок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451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786190"/>
            <a:ext cx="4281502" cy="2857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2" y="285728"/>
            <a:ext cx="3617377" cy="2713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451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57818" y="4143380"/>
            <a:ext cx="3529825" cy="23558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451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488" y="1857364"/>
            <a:ext cx="4065013" cy="2713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601" name="Picture 1" descr="H:\зеленый наряд\улица садик\IMG_9945.JPG"/>
          <p:cNvPicPr>
            <a:picLocks noChangeAspect="1" noChangeArrowheads="1"/>
          </p:cNvPicPr>
          <p:nvPr/>
        </p:nvPicPr>
        <p:blipFill>
          <a:blip r:embed="rId7" cstate="print"/>
          <a:srcRect l="58334" b="15624"/>
          <a:stretch>
            <a:fillRect/>
          </a:stretch>
        </p:blipFill>
        <p:spPr bwMode="auto">
          <a:xfrm>
            <a:off x="5286380" y="3000372"/>
            <a:ext cx="1428728" cy="192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8"/>
          <a:srcRect l="25000"/>
          <a:stretch>
            <a:fillRect/>
          </a:stretch>
        </p:blipFill>
        <p:spPr bwMode="auto">
          <a:xfrm>
            <a:off x="428596" y="357166"/>
            <a:ext cx="3286148" cy="29242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C:\Users\Алёнушка\Pictures\Рисунок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5" descr="IMG_24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918194" y="214290"/>
            <a:ext cx="5011524" cy="31432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102" name="Picture 6" descr="C:\Users\Алёнушка\Desktop\зеленый мир\ФОТО ЮРА\IMG_2485.JPG"/>
          <p:cNvPicPr>
            <a:picLocks noChangeAspect="1" noChangeArrowheads="1"/>
          </p:cNvPicPr>
          <p:nvPr/>
        </p:nvPicPr>
        <p:blipFill>
          <a:blip r:embed="rId4" cstate="print"/>
          <a:srcRect l="15025" b="5882"/>
          <a:stretch>
            <a:fillRect/>
          </a:stretch>
        </p:blipFill>
        <p:spPr bwMode="auto">
          <a:xfrm>
            <a:off x="214282" y="3428976"/>
            <a:ext cx="4444394" cy="34290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101" name="Picture 5" descr="C:\Users\Алёнушка\Desktop\зеленый мир\ФОТО ЮРА\IMG_2460.JPG"/>
          <p:cNvPicPr>
            <a:picLocks noChangeAspect="1" noChangeArrowheads="1"/>
          </p:cNvPicPr>
          <p:nvPr/>
        </p:nvPicPr>
        <p:blipFill>
          <a:blip r:embed="rId5" cstate="print"/>
          <a:srcRect l="6467" r="8375"/>
          <a:stretch>
            <a:fillRect/>
          </a:stretch>
        </p:blipFill>
        <p:spPr bwMode="auto">
          <a:xfrm>
            <a:off x="4572000" y="3357562"/>
            <a:ext cx="4357718" cy="35004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9" name="Picture 3" descr="H:\зеленый наряд\1 мл.№1\DSCF195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214290"/>
            <a:ext cx="4214810" cy="31611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3" name="Picture 7" descr="C:\Users\Алёнушка\Desktop\зеленый мир\ФОТО ЮРА\IMG_2430.JPG"/>
          <p:cNvPicPr>
            <a:picLocks noChangeAspect="1" noChangeArrowheads="1"/>
          </p:cNvPicPr>
          <p:nvPr/>
        </p:nvPicPr>
        <p:blipFill>
          <a:blip r:embed="rId7" cstate="print"/>
          <a:srcRect l="26028" t="14384" r="31506" b="19862"/>
          <a:stretch>
            <a:fillRect/>
          </a:stretch>
        </p:blipFill>
        <p:spPr bwMode="auto">
          <a:xfrm>
            <a:off x="3714744" y="2500306"/>
            <a:ext cx="1643074" cy="169607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ransition advTm="6859"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C:\Users\Алёнушка\Pictures\Рисунок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143240" y="285729"/>
            <a:ext cx="5572164" cy="95410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Экологические тропинки </a:t>
            </a:r>
          </a:p>
          <a:p>
            <a:pPr algn="ctr"/>
            <a:endParaRPr lang="ru-RU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  <a:p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3929058" y="4572008"/>
            <a:ext cx="442915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Реализовать важную педагогическую идею - воспитание ребенка через общение с природой, помогает взрослым организованная в детском саду экологическая тропа. Во время прогулок, экскурсий по экологической тропе дети играют, экспериментируют, наблюдают, учатся не просто смотреть, а видеть то, что их окружает, рассказать о своих впечатлениях.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C:\Users\Алёнушка\Desktop\зеленый мир\ФОТО ЮРА\IMG_2411.JPG"/>
          <p:cNvPicPr>
            <a:picLocks noChangeAspect="1" noChangeArrowheads="1"/>
          </p:cNvPicPr>
          <p:nvPr/>
        </p:nvPicPr>
        <p:blipFill>
          <a:blip r:embed="rId3" cstate="print"/>
          <a:srcRect t="14000" b="11999"/>
          <a:stretch>
            <a:fillRect/>
          </a:stretch>
        </p:blipFill>
        <p:spPr bwMode="auto">
          <a:xfrm>
            <a:off x="6000760" y="857232"/>
            <a:ext cx="2831758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6" name="Picture 4" descr="C:\Users\Алёнушка\Desktop\зеленый мир\ФОТО ЮРА\IMG_2476.JPG"/>
          <p:cNvPicPr>
            <a:picLocks noChangeAspect="1" noChangeArrowheads="1"/>
          </p:cNvPicPr>
          <p:nvPr/>
        </p:nvPicPr>
        <p:blipFill>
          <a:blip r:embed="rId4" cstate="print"/>
          <a:srcRect t="20370" b="7407"/>
          <a:stretch>
            <a:fillRect/>
          </a:stretch>
        </p:blipFill>
        <p:spPr bwMode="auto">
          <a:xfrm>
            <a:off x="714348" y="3429000"/>
            <a:ext cx="2928958" cy="31730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58" name="Picture 2" descr="C:\Documents and Settings\Администратор\Рабочий стол\зеленый наряд\ДАРЫ ОСЕНИ УЧАСТОК\DSCN79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785794"/>
            <a:ext cx="3357586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5" name="Picture 3" descr="C:\Users\Алёнушка\Desktop\зеленый мир\ФОТО ЮРА\IMG_2464.JPG"/>
          <p:cNvPicPr>
            <a:picLocks noChangeAspect="1" noChangeArrowheads="1"/>
          </p:cNvPicPr>
          <p:nvPr/>
        </p:nvPicPr>
        <p:blipFill>
          <a:blip r:embed="rId6" cstate="print"/>
          <a:srcRect r="8889"/>
          <a:stretch>
            <a:fillRect/>
          </a:stretch>
        </p:blipFill>
        <p:spPr bwMode="auto">
          <a:xfrm>
            <a:off x="3286116" y="2000240"/>
            <a:ext cx="2928958" cy="214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8265">
    <p:strips dir="l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лёнушка\Pictures\Рисунок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5784" y="0"/>
            <a:ext cx="9145016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928926" y="357166"/>
            <a:ext cx="3000396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Bookman Old Style" pitchFamily="18" charset="0"/>
              </a:rPr>
              <a:t>На </a:t>
            </a:r>
            <a:r>
              <a:rPr lang="ru-RU" sz="1600" b="1" dirty="0" err="1" smtClean="0">
                <a:solidFill>
                  <a:srgbClr val="C00000"/>
                </a:solidFill>
                <a:latin typeface="Bookman Old Style" pitchFamily="18" charset="0"/>
              </a:rPr>
              <a:t>фито-огороде</a:t>
            </a:r>
            <a:r>
              <a:rPr lang="ru-RU" sz="1600" b="1" dirty="0" smtClean="0">
                <a:latin typeface="Bookman Old Style" pitchFamily="18" charset="0"/>
              </a:rPr>
              <a:t> малыши учатся ухаживать за растениями и наблюдать за их развитием и ростом. Это позволяет воспитать в ребенке очень важные качества: самостоятельность, ответственность,   доброту</a:t>
            </a:r>
            <a:r>
              <a:rPr lang="ru-RU" sz="1600" dirty="0" smtClean="0">
                <a:latin typeface="Bookman Old Style" pitchFamily="18" charset="0"/>
              </a:rPr>
              <a:t>. </a:t>
            </a:r>
          </a:p>
          <a:p>
            <a:endParaRPr lang="ru-RU" dirty="0" smtClean="0">
              <a:latin typeface="Bookman Old Style" pitchFamily="18" charset="0"/>
            </a:endParaRPr>
          </a:p>
          <a:p>
            <a:endParaRPr lang="ru-RU" dirty="0" smtClean="0">
              <a:latin typeface="Bookman Old Style" pitchFamily="18" charset="0"/>
            </a:endParaRPr>
          </a:p>
          <a:p>
            <a:endParaRPr lang="ru-RU" dirty="0"/>
          </a:p>
        </p:txBody>
      </p:sp>
      <p:pic>
        <p:nvPicPr>
          <p:cNvPr id="8" name="Рисунок 7" descr="D:\фото\SDC1283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06"/>
          <a:stretch>
            <a:fillRect/>
          </a:stretch>
        </p:blipFill>
        <p:spPr bwMode="auto">
          <a:xfrm>
            <a:off x="0" y="928670"/>
            <a:ext cx="3000364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D:\фото\IMG_606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607853" y="607199"/>
            <a:ext cx="3214711" cy="2714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69" name="Picture 1" descr="G:\эвакуация\DSC038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2" y="3714752"/>
            <a:ext cx="3787316" cy="2857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D:\фото\DSCN6207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3714752"/>
            <a:ext cx="3929058" cy="2857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8297">
    <p:strips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лёнушка\Pictures\Рисунок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85852" y="214290"/>
            <a:ext cx="75010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Bookman Old Style" pitchFamily="18" charset="0"/>
              </a:rPr>
              <a:t>Летняя лаборатория </a:t>
            </a:r>
            <a:r>
              <a:rPr lang="ru-RU" sz="1600" b="1" dirty="0" smtClean="0">
                <a:latin typeface="Bookman Old Style" pitchFamily="18" charset="0"/>
              </a:rPr>
              <a:t>способствует расширению и углублению представлений детей о природе. Она оснащена необходимым оборудованием для проведения опытов и экспериментов. Здесь каждый ребенок чувствует себя «ученым», находит ответы на свои вопросы сам</a:t>
            </a:r>
            <a:r>
              <a:rPr lang="ru-RU" sz="2000" b="1" dirty="0" smtClean="0">
                <a:latin typeface="Bookman Old Style" pitchFamily="18" charset="0"/>
              </a:rPr>
              <a:t>.</a:t>
            </a:r>
          </a:p>
        </p:txBody>
      </p:sp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6" y="1428736"/>
            <a:ext cx="2571768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D:\фото\фото группа\вода пузыри (2)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7" b="27102"/>
          <a:stretch>
            <a:fillRect/>
          </a:stretch>
        </p:blipFill>
        <p:spPr bwMode="auto">
          <a:xfrm>
            <a:off x="2857488" y="1643050"/>
            <a:ext cx="3214710" cy="214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D:\фото\фото группа\вода растворяемость (3)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18"/>
          <a:stretch>
            <a:fillRect/>
          </a:stretch>
        </p:blipFill>
        <p:spPr bwMode="auto">
          <a:xfrm>
            <a:off x="214282" y="4143380"/>
            <a:ext cx="2786082" cy="250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http://www.maaam.ru/upload/blogs/14ec94e5eeeff6994d1d7c050dc8caae.jpg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1643050"/>
            <a:ext cx="2571768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D:\фото\фото группа\в (3)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64" y="4000504"/>
            <a:ext cx="3105156" cy="2643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98" y="4214818"/>
            <a:ext cx="2875669" cy="2357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8437">
    <p:circl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лёнушка\Pictures\Рисунок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00100" y="500042"/>
            <a:ext cx="7715304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2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Площадка для организации наблюдений </a:t>
            </a:r>
          </a:p>
          <a:p>
            <a:pPr algn="r"/>
            <a:r>
              <a:rPr lang="ru-RU" sz="2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за явлениями природы в зимнее время</a:t>
            </a:r>
          </a:p>
          <a:p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screen"/>
          <a:srcRect l="27275"/>
          <a:stretch>
            <a:fillRect/>
          </a:stretch>
        </p:blipFill>
        <p:spPr bwMode="auto">
          <a:xfrm>
            <a:off x="5715008" y="3500438"/>
            <a:ext cx="3047685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4" descr="E:\Зимние участки\136___01\IMG_7196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28596" y="1643050"/>
            <a:ext cx="4786346" cy="3590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5" descr="E:\Зимние участки\136___01\IMG_7182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214678" y="3714752"/>
            <a:ext cx="2115954" cy="28210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screen"/>
          <a:srcRect b="24993"/>
          <a:stretch>
            <a:fillRect/>
          </a:stretch>
        </p:blipFill>
        <p:spPr bwMode="auto">
          <a:xfrm>
            <a:off x="5643570" y="1428736"/>
            <a:ext cx="2214554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лёнушка\Pictures\Рисунок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00232" y="357166"/>
            <a:ext cx="5929354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Акция «Посади дерево»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000108"/>
            <a:ext cx="3763953" cy="28216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1000108"/>
            <a:ext cx="3214710" cy="24099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4214818"/>
            <a:ext cx="3049440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2468" name="Picture 4"/>
          <p:cNvPicPr>
            <a:picLocks noChangeAspect="1" noChangeArrowheads="1"/>
          </p:cNvPicPr>
          <p:nvPr/>
        </p:nvPicPr>
        <p:blipFill>
          <a:blip r:embed="rId6"/>
          <a:srcRect l="19261"/>
          <a:stretch>
            <a:fillRect/>
          </a:stretch>
        </p:blipFill>
        <p:spPr bwMode="auto">
          <a:xfrm>
            <a:off x="5143504" y="3500438"/>
            <a:ext cx="3593565" cy="3070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C:\Users\и\Desktop\ст\DSCN1433.JPG"/>
          <p:cNvPicPr/>
          <p:nvPr/>
        </p:nvPicPr>
        <p:blipFill>
          <a:blip r:embed="rId7" cstate="print">
            <a:lum contrast="20000"/>
          </a:blip>
          <a:srcRect/>
          <a:stretch>
            <a:fillRect/>
          </a:stretch>
        </p:blipFill>
        <p:spPr bwMode="auto">
          <a:xfrm>
            <a:off x="2928926" y="2143116"/>
            <a:ext cx="2184842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лёнушка\Pictures\Рисунок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312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143240" y="428604"/>
            <a:ext cx="5357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Содержание и состав пород  деревьев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6" name="Текст 3"/>
          <p:cNvSpPr txBox="1">
            <a:spLocks/>
          </p:cNvSpPr>
          <p:nvPr/>
        </p:nvSpPr>
        <p:spPr>
          <a:xfrm>
            <a:off x="285720" y="857233"/>
            <a:ext cx="4000528" cy="2857520"/>
          </a:xfrm>
          <a:prstGeom prst="rect">
            <a:avLst/>
          </a:prstGeom>
        </p:spPr>
        <p:txBody>
          <a:bodyPr rtlCol="0">
            <a:normAutofit fontScale="40000" lnSpcReduction="20000"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b="1" dirty="0" smtClean="0"/>
              <a:t>        </a:t>
            </a:r>
            <a:r>
              <a:rPr lang="ru-RU" sz="3200" b="1" dirty="0" err="1" smtClean="0"/>
              <a:t>Голубая</a:t>
            </a:r>
            <a:r>
              <a:rPr lang="ru-RU" sz="3200" b="1" dirty="0" smtClean="0"/>
              <a:t> ель</a:t>
            </a:r>
            <a:r>
              <a:rPr lang="ru-RU" sz="3200" dirty="0" smtClean="0"/>
              <a:t>.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Дерево высотой до 20 – 30 м. крона конусовидная с правильным ярусно-мутовчатым расположением горизонтально (от ствола) отстоящих ветвей. Побеги голые, рыжеватые. Хвоя длиной 2 – 3 см, четырехгранная, плотная, очень острая, зеленая или голубоватая; на побегах расположена оттопырено в разные стороны. Зрелые шишки 5 – 10 см и диаметром 2 – 3 см; в зрелом состоянии светло-коричневые; чешуи тонкие, продолговато-ромбические, по краям волнистые, на вершине зубчатые. Неприхотлива к климату и почвенно-грунтовым условиям. Выносит сильные морозы, хорошо мириться с сухостью воздуха и высокими летними температурами, ветроустойчива. Предельный возраст 400 – 600 лет. Размножается семенами .</a:t>
            </a: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71472" y="3714752"/>
            <a:ext cx="3644897" cy="28472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Объект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786314" y="928670"/>
            <a:ext cx="3686172" cy="28562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Текст 3"/>
          <p:cNvSpPr txBox="1">
            <a:spLocks/>
          </p:cNvSpPr>
          <p:nvPr/>
        </p:nvSpPr>
        <p:spPr>
          <a:xfrm>
            <a:off x="4214810" y="3786190"/>
            <a:ext cx="4357718" cy="3071810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Рябина</a:t>
            </a:r>
            <a:r>
              <a:rPr kumimoji="0" lang="ru-RU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л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истопадное дерево, иногда кустарник семейства розоцветных, высота до 10 м. кора гладкая, серая к почве не требовательна, но светолюбива. Живет до 200 лет. Почки войлочно-пушистые. Листья очередные, почти сидячие. Листочки по краю пильчатые. Соцветие находиться на концах ветвей. Цветет в мае – июне. Цветки белые. Плоды созревают в конце сентября и остаются на дереве до зимы. Ягодой рябину называют лишь в обиходе, а строго говоря, ее плоды – маленькие яблочки: мясистые с семечками внутри.    Латинское название этого дерева состоит из двух слов, одно из которых переводиться как «терпкий», а второе – «ловящая птиц».</a:t>
            </a:r>
          </a:p>
        </p:txBody>
      </p:sp>
    </p:spTree>
  </p:cSld>
  <p:clrMapOvr>
    <a:masterClrMapping/>
  </p:clrMapOvr>
  <p:transition advTm="5407">
    <p:newsflash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лёнушка\Pictures\Рисунок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312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Текст 3"/>
          <p:cNvSpPr txBox="1">
            <a:spLocks/>
          </p:cNvSpPr>
          <p:nvPr/>
        </p:nvSpPr>
        <p:spPr>
          <a:xfrm>
            <a:off x="500034" y="571481"/>
            <a:ext cx="4071966" cy="3000396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</a:t>
            </a:r>
            <a:r>
              <a:rPr lang="ru-RU" sz="1200" b="1" dirty="0" smtClean="0"/>
              <a:t>Тополь пирамидальный</a:t>
            </a:r>
            <a:r>
              <a:rPr lang="ru-RU" sz="1200" dirty="0" smtClean="0"/>
              <a:t>.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Стройное дерево высотой до 25-30 м. Боковые ветви, направлены вверх и прижаты к стволу, образуют узкопирамидальную почти </a:t>
            </a:r>
            <a:r>
              <a:rPr kumimoji="0" lang="ru-R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колонновидную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крону. Кора ствола молодых растений серая, гладкая, позже становиться темно-коричневой, почти черной, трещиноватой. Листья </a:t>
            </a:r>
            <a:r>
              <a:rPr kumimoji="0" lang="ru-R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широкотреугольные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или ромбические (обычно нижние на побегах), голые, сверху блестящие, темно-зеленые, снизу более светлые, по краям </a:t>
            </a:r>
            <a:r>
              <a:rPr kumimoji="0" lang="ru-R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неравно-тупогородча-то-пильчатые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Листья распускаются в апреле, опадают в конце ноября. Цветет во второй половине мая. Корневая система не глубокая, но мощная. Светолюбив, требователен к теплу, хорошо выносит сухость воздуха. Живет до 80 – 100 лет, на бедных сухих почвах недолговечен.</a:t>
            </a:r>
          </a:p>
        </p:txBody>
      </p:sp>
      <p:pic>
        <p:nvPicPr>
          <p:cNvPr id="6" name="Объект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42910" y="3571876"/>
            <a:ext cx="3841118" cy="278608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Текст 3"/>
          <p:cNvSpPr txBox="1">
            <a:spLocks/>
          </p:cNvSpPr>
          <p:nvPr/>
        </p:nvSpPr>
        <p:spPr>
          <a:xfrm>
            <a:off x="4357686" y="3786190"/>
            <a:ext cx="4143404" cy="1143008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200" dirty="0" smtClean="0"/>
              <a:t>          </a:t>
            </a:r>
            <a:r>
              <a:rPr lang="ru-RU" sz="1200" b="1" dirty="0" smtClean="0"/>
              <a:t>Б</a:t>
            </a:r>
            <a:r>
              <a:rPr kumimoji="0" lang="ru-RU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ереза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Наиболее распространенная древесная порода Северного полушария. В роду около 120 видов.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Деревья до 30 (45) м высотой. Кора обычно гладкая, покрытая слоем пробковой ткани, бересты, отслаивающаяся тонкими пластинками, чаще белая, желтоватая или </a:t>
            </a:r>
            <a:r>
              <a:rPr kumimoji="0" lang="ru-R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розовая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у некоторых видов серая, коричневая и даже черная; листья </a:t>
            </a:r>
            <a:r>
              <a:rPr kumimoji="0" lang="ru-R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черешчатые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от круглых до ланцетных, цельные, зубчатые; цветки в сережках, плоды – односемянной орешек, 1 – 5 мм длиной, плоско сжатый с боков, с 2 перепончатыми крылышками. Предельный возраст большинства берез не превышает 100 – 120 лет. Большинство берез совершенно морозостойкие.</a:t>
            </a:r>
          </a:p>
        </p:txBody>
      </p:sp>
      <p:pic>
        <p:nvPicPr>
          <p:cNvPr id="8" name="Объект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286380" y="357166"/>
            <a:ext cx="2571768" cy="345887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advTm="5094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лёнушка\Pictures\Рисунок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312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785918" y="714356"/>
            <a:ext cx="6500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2901457"/>
              </p:ext>
            </p:extLst>
          </p:nvPr>
        </p:nvGraphicFramePr>
        <p:xfrm>
          <a:off x="1071538" y="1104431"/>
          <a:ext cx="7715304" cy="4878765"/>
        </p:xfrm>
        <a:graphic>
          <a:graphicData uri="http://schemas.openxmlformats.org/drawingml/2006/table">
            <a:tbl>
              <a:tblPr/>
              <a:tblGrid>
                <a:gridCol w="428628"/>
                <a:gridCol w="4000528"/>
                <a:gridCol w="3286148"/>
              </a:tblGrid>
              <a:tr h="5386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Адрес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</a:rPr>
                        <a:t>452452, </a:t>
                      </a:r>
                      <a:r>
                        <a:rPr lang="ru-RU" sz="1000" b="1" baseline="0" dirty="0" smtClean="0">
                          <a:latin typeface="Calibri"/>
                        </a:rPr>
                        <a:t> </a:t>
                      </a:r>
                      <a:r>
                        <a:rPr lang="ru-RU" sz="1000" b="1" dirty="0" smtClean="0">
                          <a:latin typeface="Times New Roman"/>
                        </a:rPr>
                        <a:t>Республика </a:t>
                      </a:r>
                      <a:r>
                        <a:rPr lang="ru-RU" sz="1000" b="1" dirty="0">
                          <a:latin typeface="Times New Roman"/>
                        </a:rPr>
                        <a:t>Башкортостан, </a:t>
                      </a:r>
                      <a:endParaRPr lang="ru-RU" sz="1000" b="1" dirty="0">
                        <a:latin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</a:rPr>
                        <a:t>г. Бирск , ул. Салавата</a:t>
                      </a:r>
                      <a:r>
                        <a:rPr lang="ru-RU" sz="1000" b="1" dirty="0" smtClean="0">
                          <a:latin typeface="Times New Roman"/>
                        </a:rPr>
                        <a:t>, 21  </a:t>
                      </a:r>
                      <a:endParaRPr lang="ru-RU" sz="1000" b="1" dirty="0">
                        <a:latin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</a:rPr>
                        <a:t>тел. 8(347)84 33789 </a:t>
                      </a:r>
                      <a:endParaRPr lang="ru-RU" sz="1000" b="1" dirty="0">
                        <a:latin typeface="Calibri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2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Контингент детей                                                                                                                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</a:rPr>
                        <a:t>289  детей</a:t>
                      </a:r>
                      <a:endParaRPr lang="ru-RU" sz="1000" b="1" dirty="0">
                        <a:latin typeface="Calibri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2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Площадь территории детского сада                                                                                  </a:t>
                      </a:r>
                      <a:endParaRPr lang="ru-RU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</a:rPr>
                        <a:t>11018 кв. м</a:t>
                      </a:r>
                      <a:endParaRPr lang="ru-RU" sz="1000" b="1" dirty="0">
                        <a:latin typeface="Calibri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4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Количество растущих деревьев.           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Посажено в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2017</a:t>
                      </a: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году                                                                                                                                                                                              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</a:rPr>
                        <a:t>127 </a:t>
                      </a:r>
                      <a:r>
                        <a:rPr lang="ru-RU" sz="1000" b="1" dirty="0">
                          <a:latin typeface="Times New Roman"/>
                        </a:rPr>
                        <a:t>штук</a:t>
                      </a:r>
                      <a:endParaRPr lang="ru-RU" sz="1000" b="1" dirty="0">
                        <a:latin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</a:rPr>
                        <a:t>53 </a:t>
                      </a:r>
                      <a:r>
                        <a:rPr lang="ru-RU" sz="1000" b="1" dirty="0">
                          <a:latin typeface="Times New Roman"/>
                        </a:rPr>
                        <a:t>штук</a:t>
                      </a:r>
                      <a:endParaRPr lang="ru-RU" sz="1000" b="1" dirty="0">
                        <a:latin typeface="Calibri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4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Количество растущих кустарников     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Посажено в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2017 </a:t>
                      </a: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году                                                                                                                                                                                       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</a:rPr>
                        <a:t>170 </a:t>
                      </a:r>
                      <a:r>
                        <a:rPr lang="ru-RU" sz="1000" b="1" dirty="0">
                          <a:latin typeface="Times New Roman"/>
                        </a:rPr>
                        <a:t>штук</a:t>
                      </a:r>
                      <a:endParaRPr lang="ru-RU" sz="1000" b="1" dirty="0">
                        <a:latin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</a:rPr>
                        <a:t>16 </a:t>
                      </a:r>
                      <a:r>
                        <a:rPr lang="ru-RU" sz="1000" b="1" dirty="0">
                          <a:latin typeface="Times New Roman"/>
                        </a:rPr>
                        <a:t>штук</a:t>
                      </a:r>
                      <a:endParaRPr lang="ru-RU" sz="1000" b="1" dirty="0">
                        <a:latin typeface="Calibri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1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Протяженность живой изгороди территории детского сада                                         </a:t>
                      </a:r>
                      <a:endParaRPr lang="ru-RU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</a:rPr>
                        <a:t>376,13 м</a:t>
                      </a:r>
                      <a:endParaRPr lang="ru-RU" sz="1000" b="1">
                        <a:latin typeface="Calibri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8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Наличие пейзажных групп деревьев и кустарников                                                    </a:t>
                      </a:r>
                      <a:endParaRPr lang="ru-RU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12 штук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2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Площадь дендрария  </a:t>
                      </a:r>
                      <a:endParaRPr lang="ru-RU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639,1 кв. м</a:t>
                      </a:r>
                      <a:endParaRPr lang="ru-RU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6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Состав </a:t>
                      </a: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древесно-кустарниковых пород: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</a:rPr>
                        <a:t>Рябина, сосна, ель, липа, клен,                                         боярышник, калина,   береза, ирга, тополь.</a:t>
                      </a:r>
                      <a:endParaRPr lang="ru-RU" sz="1000" b="1" dirty="0">
                        <a:latin typeface="Calibri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2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Площадь цветников                                                                                                              </a:t>
                      </a:r>
                      <a:endParaRPr lang="ru-RU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</a:rPr>
                        <a:t>385 кв. м</a:t>
                      </a:r>
                      <a:endParaRPr lang="ru-RU" sz="1000" b="1" dirty="0">
                        <a:latin typeface="Calibri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4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</a:rPr>
                        <a:t>Количество различных видов цветочных растений использованных в открытом грунте на территории детского сада                                                                                                                                                        </a:t>
                      </a:r>
                      <a:endParaRPr lang="ru-RU" sz="1000" b="1">
                        <a:latin typeface="Calibri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latin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</a:rPr>
                        <a:t>45 видов</a:t>
                      </a:r>
                      <a:endParaRPr lang="ru-RU" sz="1000" b="1" dirty="0">
                        <a:latin typeface="Calibri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3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</a:rPr>
                        <a:t>Наличие декоративных элементов цветников (рабатка, арабеска, клумба и т.п.)          </a:t>
                      </a:r>
                      <a:endParaRPr lang="ru-RU" sz="1000" b="1">
                        <a:latin typeface="Calibri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</a:rPr>
                        <a:t>22</a:t>
                      </a:r>
                      <a:r>
                        <a:rPr lang="ru-RU" sz="1000" b="1" baseline="0" dirty="0" smtClean="0">
                          <a:latin typeface="Times New Roman"/>
                        </a:rPr>
                        <a:t> </a:t>
                      </a:r>
                      <a:r>
                        <a:rPr lang="ru-RU" sz="1000" b="1" dirty="0" smtClean="0">
                          <a:latin typeface="Times New Roman"/>
                        </a:rPr>
                        <a:t>элемента</a:t>
                      </a:r>
                      <a:endParaRPr lang="ru-RU" sz="1000" b="1" dirty="0">
                        <a:latin typeface="Calibri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0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</a:rPr>
                        <a:t>Наличие </a:t>
                      </a:r>
                      <a:r>
                        <a:rPr lang="ru-RU" sz="1000" b="1" dirty="0" smtClean="0">
                          <a:latin typeface="Times New Roman"/>
                        </a:rPr>
                        <a:t>экологической </a:t>
                      </a:r>
                      <a:r>
                        <a:rPr lang="ru-RU" sz="1000" b="1" dirty="0">
                          <a:latin typeface="Times New Roman"/>
                        </a:rPr>
                        <a:t>тропы, ее  протяженность маршрут экологической тропы  на территории детского сада                                             </a:t>
                      </a:r>
                      <a:endParaRPr lang="ru-RU" sz="1000" b="1" dirty="0">
                        <a:latin typeface="Calibri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</a:rPr>
                        <a:t>157 м</a:t>
                      </a:r>
                      <a:endParaRPr lang="ru-RU" sz="1000" b="1" dirty="0">
                        <a:latin typeface="Calibri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60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</a:rPr>
                        <a:t>Площадь </a:t>
                      </a:r>
                      <a:r>
                        <a:rPr lang="ru-RU" sz="1000" b="1" dirty="0">
                          <a:latin typeface="Times New Roman"/>
                        </a:rPr>
                        <a:t>детского сада</a:t>
                      </a:r>
                      <a:endParaRPr lang="ru-RU" sz="1000" b="1" dirty="0">
                        <a:latin typeface="Calibri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</a:rPr>
                        <a:t>- количество растений используемых в интерьерах кабинетов   </a:t>
                      </a:r>
                      <a:endParaRPr lang="ru-RU" sz="1000" b="1" dirty="0">
                        <a:latin typeface="Calibri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</a:rPr>
                        <a:t>- количество растений приходящееся на 1 кв. м </a:t>
                      </a:r>
                      <a:r>
                        <a:rPr lang="ru-RU" sz="1000" b="1" dirty="0" smtClean="0">
                          <a:latin typeface="Times New Roman"/>
                        </a:rPr>
                        <a:t>площади ДОО</a:t>
                      </a:r>
                      <a:endParaRPr lang="ru-RU" sz="1000" b="1" dirty="0">
                        <a:latin typeface="Calibri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</a:rPr>
                        <a:t>  разнообразие видов растений используемых в зеленом наряде кабинетов                                                                </a:t>
                      </a:r>
                      <a:endParaRPr lang="ru-RU" sz="1000" b="1" dirty="0">
                        <a:latin typeface="Calibri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</a:rPr>
                        <a:t>2932,6 </a:t>
                      </a:r>
                      <a:r>
                        <a:rPr lang="ru-RU" sz="1000" b="1" dirty="0">
                          <a:latin typeface="Times New Roman"/>
                        </a:rPr>
                        <a:t>кв. </a:t>
                      </a:r>
                      <a:r>
                        <a:rPr lang="ru-RU" sz="1000" b="1" dirty="0" smtClean="0">
                          <a:latin typeface="Times New Roman"/>
                        </a:rPr>
                        <a:t>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</a:rPr>
                        <a:t>205 </a:t>
                      </a:r>
                      <a:r>
                        <a:rPr lang="ru-RU" sz="1000" b="1" dirty="0">
                          <a:latin typeface="Times New Roman"/>
                        </a:rPr>
                        <a:t>шт.</a:t>
                      </a:r>
                      <a:endParaRPr lang="ru-RU" sz="1000" b="1" dirty="0">
                        <a:latin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</a:rPr>
                        <a:t>0,1 </a:t>
                      </a:r>
                      <a:r>
                        <a:rPr lang="ru-RU" sz="1000" b="1" dirty="0" err="1">
                          <a:latin typeface="Times New Roman"/>
                        </a:rPr>
                        <a:t>шт</a:t>
                      </a:r>
                      <a:endParaRPr lang="ru-RU" sz="1000" b="1" dirty="0">
                        <a:latin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smtClean="0">
                          <a:latin typeface="Times New Roman"/>
                        </a:rPr>
                        <a:t>20</a:t>
                      </a:r>
                      <a:r>
                        <a:rPr lang="ru-RU" sz="1000" b="1" baseline="0" smtClean="0">
                          <a:latin typeface="Times New Roman"/>
                        </a:rPr>
                        <a:t> </a:t>
                      </a:r>
                      <a:r>
                        <a:rPr lang="ru-RU" sz="1000" b="1" smtClean="0">
                          <a:latin typeface="Times New Roman"/>
                        </a:rPr>
                        <a:t>ед</a:t>
                      </a:r>
                      <a:r>
                        <a:rPr lang="ru-RU" sz="1000" b="1" dirty="0">
                          <a:latin typeface="Times New Roman"/>
                        </a:rPr>
                        <a:t>.</a:t>
                      </a:r>
                      <a:endParaRPr lang="ru-RU" sz="1000" b="1" dirty="0">
                        <a:latin typeface="Calibri"/>
                      </a:endParaRPr>
                    </a:p>
                  </a:txBody>
                  <a:tcPr marL="35566" marR="3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2071670" y="285728"/>
            <a:ext cx="671517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normalizeH="0" baseline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Озеленение территории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normalizeH="0" baseline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МАДОУ Детский сад №9 </a:t>
            </a:r>
            <a:r>
              <a:rPr kumimoji="0" lang="ru-RU" sz="1400" b="1" i="0" u="none" strike="noStrike" normalizeH="0" baseline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normalizeH="0" baseline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Аленушка</a:t>
            </a:r>
            <a:r>
              <a:rPr kumimoji="0" lang="ru-RU" sz="1400" b="1" i="0" u="none" strike="noStrike" normalizeH="0" baseline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1" i="0" u="none" strike="noStrike" normalizeH="0" baseline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г. Бирска</a:t>
            </a:r>
            <a:endParaRPr kumimoji="0" lang="ru-RU" sz="1400" b="1" i="0" u="none" strike="noStrike" normalizeH="0" baseline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  <p:transition advTm="7984"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лёнушка\Pictures\Рисунок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312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Текст 3"/>
          <p:cNvSpPr txBox="1">
            <a:spLocks/>
          </p:cNvSpPr>
          <p:nvPr/>
        </p:nvSpPr>
        <p:spPr>
          <a:xfrm>
            <a:off x="428596" y="500042"/>
            <a:ext cx="3786214" cy="4000529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</a:t>
            </a:r>
            <a:r>
              <a:rPr lang="ru-RU" sz="1200" b="1" dirty="0" smtClean="0"/>
              <a:t>Яблоня.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Род объединяет 50 видов, растущих в умеренных и субтропических районах Северного полушария. Небольшие до 10 м высотой, </a:t>
            </a:r>
            <a:r>
              <a:rPr kumimoji="0" lang="ru-R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плодово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декоративные деревья, часто с неправильной, округлой кроной, реже кустарники. Кора ствола темно-серая. Листья – эллиптические или продолговато-яйцевидные, до 10 см длиной, летом темно-зеленые, осенью желтые или красноватые. Цветки до 3 – 4 см в диаметре, душистые, белые, </a:t>
            </a:r>
            <a:r>
              <a:rPr kumimoji="0" lang="ru-R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розовые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или карминовые, на опущенных цветоножках, собраны в зонтиковидные соцветия. Плоды -  яблоко образные, у многих видов ярко окрашенные, варьируются по форме и величине. Внутри плода находятся 5 гнезд, образованных кожистыми створками, с семенами; мякоть образуется за счет разрастающегося, мясистого цветоложа. Предпочитают солнечные места и не любят застоя влаги. Размножаются посевом семян.</a:t>
            </a:r>
          </a:p>
        </p:txBody>
      </p:sp>
      <p:pic>
        <p:nvPicPr>
          <p:cNvPr id="6" name="Объект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42910" y="4214818"/>
            <a:ext cx="3714776" cy="24558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Текст 3"/>
          <p:cNvSpPr txBox="1">
            <a:spLocks/>
          </p:cNvSpPr>
          <p:nvPr/>
        </p:nvSpPr>
        <p:spPr>
          <a:xfrm>
            <a:off x="4429124" y="3929066"/>
            <a:ext cx="4286280" cy="2690823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Ирга.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Растение представляет собой многоствольный кустарник с густой овальной кроной, высотой от 1 м до 15 м, образующий вокруг себя поросль. Продолжительность жизни куста 40 – 50 лет. Растение имеет бурую окраску. Листья черешковые, простые, очередные, цельно крайние, овальной формы, темно-сизо0зеленой окраски летом и багряной осенью. Цветки белые или кремовые, собраны в соцветия типа кисти, имеют  5 лепестков и 10-20 тычинок. Плоды – 4-10-гнездовая ягода с одним семенем в каждом гнезде. Форма – округлая. Окраска плодов темно-пурпуровая, черная или сиреневато-черная. Ирга морозоустойчивая и засухоустойчивая, успешно выращивается на песчаных почвах.</a:t>
            </a:r>
          </a:p>
        </p:txBody>
      </p:sp>
      <p:pic>
        <p:nvPicPr>
          <p:cNvPr id="9" name="Объект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072066" y="357167"/>
            <a:ext cx="3311525" cy="357189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advTm="5563">
    <p:newsflash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лёнушка\Pictures\Рисунок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3125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71472" y="1071546"/>
            <a:ext cx="392909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200" b="1" dirty="0" smtClean="0"/>
              <a:t>Боярышников</a:t>
            </a:r>
            <a:r>
              <a:rPr lang="ru-RU" sz="1200" dirty="0" smtClean="0"/>
              <a:t> в нашей стране насчитывается около 50 видов и растут они всюду, кроме Крайнего Севера. Это кустарник или небольшое деревце высотой до 5 м из семейства розоцветных. Побеги усажены прямыми колючками. Листья очередные, черешковые, обратнояйцевидные или </a:t>
            </a:r>
            <a:r>
              <a:rPr lang="ru-RU" sz="1200" dirty="0" err="1" smtClean="0"/>
              <a:t>широкоромбовидные</a:t>
            </a:r>
            <a:r>
              <a:rPr lang="ru-RU" sz="1200" dirty="0" smtClean="0"/>
              <a:t>, заостренные. Цветки мелкие, белые, собранные в густые многоцветковые щитки, со слабым специфическим запахом.  Обильно цветет в мае – июне. Плоды созревают с конца августа – в сентябре, кроваво – красные, реже буроватые, с мучнистой мякотью, кисло-сладкие, с 3-4 семенами. Боярышник  - растение не прихотливое, морозостойкое. Считается долгожителем  живет до 300-400-летнего возраста.</a:t>
            </a:r>
          </a:p>
        </p:txBody>
      </p:sp>
      <p:pic>
        <p:nvPicPr>
          <p:cNvPr id="6" name="Объект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71472" y="3786190"/>
            <a:ext cx="3835780" cy="28575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54" name="Picture 6" descr="C:\Users\Алёнушка\Desktop\зеленый мир\ФОТО ЮРА\IMG_24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428604"/>
            <a:ext cx="4195744" cy="62150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ransition advTm="5593">
    <p:newsflash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лёнушка\Pictures\Рисунок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312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00232" y="428604"/>
            <a:ext cx="62865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FF00FF"/>
                </a:solidFill>
                <a:latin typeface="Bookman Old Style" pitchFamily="18" charset="0"/>
              </a:rPr>
              <a:t>Совместная деятельность воспитателей, детей и родителей.</a:t>
            </a:r>
            <a:endParaRPr lang="ru-RU" sz="2000" b="1" dirty="0">
              <a:solidFill>
                <a:srgbClr val="FF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5852" y="1142984"/>
            <a:ext cx="6929486" cy="7437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      </a:t>
            </a:r>
            <a:r>
              <a:rPr lang="ru-RU" sz="1600" b="1" dirty="0" smtClean="0"/>
              <a:t>Немалое значение в воспитании детей имеет пример взрослых, родителей. Зачастую, вырастая, дети ведут себя и поступают так же, как когда-то вели себя и поступали их родители. Если родители будут заниматься вопросами экологического  воспитания, то и у детей будет воспитываться интерес, любовь к природе и бережное отношение к ней. Поэтому экологическое воспитание детей проходит в тесном взаимодействии с семьей ребенка.</a:t>
            </a:r>
          </a:p>
          <a:p>
            <a:pPr algn="just"/>
            <a:r>
              <a:rPr lang="ru-RU" sz="1600" b="1" dirty="0" smtClean="0"/>
              <a:t>     </a:t>
            </a:r>
          </a:p>
          <a:p>
            <a:pPr algn="just"/>
            <a:r>
              <a:rPr lang="ru-RU" sz="1600" b="1" dirty="0" smtClean="0"/>
              <a:t>      Сотрудничество с семьями детей по экологическому направлению, совместно организованные мероприятия не только помогают обеспечить единство и непрерывность педагогического процесса, но и вносят в этот процесс необходимую ребенку положительную эмоциональную окраску.</a:t>
            </a:r>
          </a:p>
          <a:p>
            <a:pPr algn="just"/>
            <a:r>
              <a:rPr lang="ru-RU" sz="1600" b="1" dirty="0" smtClean="0"/>
              <a:t>      </a:t>
            </a:r>
          </a:p>
          <a:p>
            <a:pPr algn="just"/>
            <a:r>
              <a:rPr lang="ru-RU" sz="1600" b="1" dirty="0" smtClean="0"/>
              <a:t>      В работе с родителями по экологическому воспитанию используются различные формы работы: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600" b="1" dirty="0" smtClean="0"/>
              <a:t>Анкетирование,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600" b="1" dirty="0" smtClean="0"/>
              <a:t>Беседы за круглым столом,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600" b="1" dirty="0" smtClean="0"/>
              <a:t>Родительские собрания,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600" b="1" dirty="0" smtClean="0"/>
              <a:t>Совместные досуги, праздники, КВН, викторины,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600" b="1" dirty="0" smtClean="0"/>
              <a:t>Выставки, смотры-конкурсы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600" b="1" dirty="0" smtClean="0"/>
              <a:t>Экологические акции и проекты.</a:t>
            </a:r>
          </a:p>
          <a:p>
            <a:pPr algn="just"/>
            <a:endParaRPr lang="ru-RU" sz="1600" b="1" dirty="0" smtClean="0"/>
          </a:p>
          <a:p>
            <a:pPr algn="just"/>
            <a:endParaRPr lang="ru-RU" sz="1600" b="1" dirty="0" smtClean="0"/>
          </a:p>
          <a:p>
            <a:pPr algn="just"/>
            <a:endParaRPr lang="ru-RU" sz="1600" b="1" dirty="0" smtClean="0"/>
          </a:p>
          <a:p>
            <a:pPr algn="just"/>
            <a:endParaRPr lang="ru-RU" sz="1600" b="1" dirty="0" smtClean="0"/>
          </a:p>
          <a:p>
            <a:pPr algn="just"/>
            <a:endParaRPr lang="ru-RU" sz="1600" b="1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dirty="0"/>
          </a:p>
        </p:txBody>
      </p:sp>
    </p:spTree>
  </p:cSld>
  <p:clrMapOvr>
    <a:masterClrMapping/>
  </p:clrMapOvr>
  <p:transition advTm="10422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лёнушка\Pictures\Рисунок6.jpg"/>
          <p:cNvPicPr>
            <a:picLocks noChangeAspect="1" noChangeArrowheads="1"/>
          </p:cNvPicPr>
          <p:nvPr/>
        </p:nvPicPr>
        <p:blipFill>
          <a:blip r:embed="rId2" cstate="print"/>
          <a:srcRect b="312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428860" y="500042"/>
            <a:ext cx="6215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Благоустройство территории детского сада</a:t>
            </a:r>
            <a:r>
              <a:rPr lang="ru-RU" sz="2000" dirty="0" smtClean="0">
                <a:solidFill>
                  <a:srgbClr val="FF00FF"/>
                </a:solidFill>
              </a:rPr>
              <a:t>.</a:t>
            </a:r>
            <a:endParaRPr lang="ru-RU" sz="2000" dirty="0">
              <a:solidFill>
                <a:srgbClr val="FF00FF"/>
              </a:solidFill>
            </a:endParaRPr>
          </a:p>
        </p:txBody>
      </p:sp>
      <p:pic>
        <p:nvPicPr>
          <p:cNvPr id="6" name="Рисунок 5" descr="C:\Users\Семья\Desktop\фото садик\IMG_176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285728"/>
            <a:ext cx="2685606" cy="35820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42" name="Picture 2" descr="C:\Documents and Settings\Администратор\Рабочий стол\зеленый наряд\1 мл.№1\DSCF19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214942" y="3982644"/>
            <a:ext cx="3571900" cy="2678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98" y="928670"/>
            <a:ext cx="2714644" cy="2035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C:\Users\и\Desktop\ст\DSCN141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4000504"/>
            <a:ext cx="3462347" cy="2578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C:\Users\и\Desktop\ст\DSCN1430.JPG"/>
          <p:cNvPicPr/>
          <p:nvPr/>
        </p:nvPicPr>
        <p:blipFill>
          <a:blip r:embed="rId7" cstate="print"/>
          <a:srcRect l="5612" t="9197" r="20216" b="18727"/>
          <a:stretch>
            <a:fillRect/>
          </a:stretch>
        </p:blipFill>
        <p:spPr bwMode="auto">
          <a:xfrm>
            <a:off x="2928926" y="1714488"/>
            <a:ext cx="3429024" cy="2396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Алёнушка\Pictures\Рисунок6.jpg"/>
          <p:cNvPicPr>
            <a:picLocks noChangeAspect="1" noChangeArrowheads="1"/>
          </p:cNvPicPr>
          <p:nvPr/>
        </p:nvPicPr>
        <p:blipFill>
          <a:blip r:embed="rId2" cstate="print"/>
          <a:srcRect b="312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6" descr="G:\зеленый мир\ФОТО ЮРА\IMG_2391_1.JPG"/>
          <p:cNvPicPr>
            <a:picLocks noChangeAspect="1" noChangeArrowheads="1"/>
          </p:cNvPicPr>
          <p:nvPr/>
        </p:nvPicPr>
        <p:blipFill>
          <a:blip r:embed="rId3" cstate="print"/>
          <a:srcRect t="17073" b="13448"/>
          <a:stretch>
            <a:fillRect/>
          </a:stretch>
        </p:blipFill>
        <p:spPr bwMode="auto">
          <a:xfrm>
            <a:off x="571472" y="928670"/>
            <a:ext cx="4179511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4" descr="G:\зеленый мир\ФОТО ЮРА\IMG_2399_1.JPG"/>
          <p:cNvPicPr>
            <a:picLocks noChangeAspect="1" noChangeArrowheads="1"/>
          </p:cNvPicPr>
          <p:nvPr/>
        </p:nvPicPr>
        <p:blipFill>
          <a:blip r:embed="rId4" cstate="print"/>
          <a:srcRect b="4878"/>
          <a:stretch>
            <a:fillRect/>
          </a:stretch>
        </p:blipFill>
        <p:spPr bwMode="auto">
          <a:xfrm>
            <a:off x="214282" y="3357562"/>
            <a:ext cx="4286280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571868" y="214290"/>
            <a:ext cx="31751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FF"/>
                </a:solidFill>
                <a:latin typeface="Bookman Old Style" pitchFamily="18" charset="0"/>
              </a:rPr>
              <a:t>Вестибюль, фойе</a:t>
            </a:r>
            <a:endParaRPr lang="ru-RU" sz="2000" b="1" dirty="0">
              <a:solidFill>
                <a:srgbClr val="FF00FF"/>
              </a:solidFill>
            </a:endParaRPr>
          </a:p>
        </p:txBody>
      </p:sp>
      <p:pic>
        <p:nvPicPr>
          <p:cNvPr id="1026" name="Picture 2" descr="C:\Documents and Settings\Owner\Desktop\Новая папка\IMG_5808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 r="4234"/>
          <a:stretch>
            <a:fillRect/>
          </a:stretch>
        </p:blipFill>
        <p:spPr bwMode="auto">
          <a:xfrm>
            <a:off x="4143372" y="2428868"/>
            <a:ext cx="4846773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4500562" y="642918"/>
            <a:ext cx="450059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Коллектив детского сада стремиться к созданию нового культурного образа дошкольного учреждения, ориентированного на активное приобретение детьми навыков экологической культуры и повышение экологической грамотности всех субъектов эколого-образовательного пространства.</a:t>
            </a:r>
            <a:endParaRPr lang="ru-RU" sz="1600" b="1" dirty="0"/>
          </a:p>
        </p:txBody>
      </p:sp>
      <p:pic>
        <p:nvPicPr>
          <p:cNvPr id="10" name="Picture 2" descr="E:\психолог\Здоровье неделя\космос\стенды 065.jpg"/>
          <p:cNvPicPr>
            <a:picLocks noChangeAspect="1" noChangeArrowheads="1"/>
          </p:cNvPicPr>
          <p:nvPr/>
        </p:nvPicPr>
        <p:blipFill>
          <a:blip r:embed="rId6" cstate="print"/>
          <a:srcRect l="10107" r="4627" b="23687"/>
          <a:stretch>
            <a:fillRect/>
          </a:stretch>
        </p:blipFill>
        <p:spPr bwMode="auto">
          <a:xfrm>
            <a:off x="4714876" y="4929198"/>
            <a:ext cx="2928958" cy="1785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7984">
    <p:split orient="vert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Алёнушка\Pictures\Рисунок6.jpg"/>
          <p:cNvPicPr>
            <a:picLocks noChangeAspect="1" noChangeArrowheads="1"/>
          </p:cNvPicPr>
          <p:nvPr/>
        </p:nvPicPr>
        <p:blipFill>
          <a:blip r:embed="rId3" cstate="print"/>
          <a:srcRect b="312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14480" y="357166"/>
            <a:ext cx="714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Получить информацию на основе наблюдений, исследований и практической деятельности в природе помогают организованные совместно с родителями </a:t>
            </a:r>
            <a:r>
              <a:rPr lang="ru-RU" b="1" dirty="0" smtClean="0">
                <a:solidFill>
                  <a:srgbClr val="FF00FF"/>
                </a:solidFill>
              </a:rPr>
              <a:t>экологические мини-проекты. </a:t>
            </a:r>
          </a:p>
          <a:p>
            <a:endParaRPr lang="ru-RU" b="1" dirty="0" smtClean="0"/>
          </a:p>
        </p:txBody>
      </p:sp>
      <p:pic>
        <p:nvPicPr>
          <p:cNvPr id="1026" name="Picture 2" descr="C:\Documents and Settings\Owner\Desktop\Рисунок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388356"/>
            <a:ext cx="3857652" cy="30190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85786" y="1785926"/>
            <a:ext cx="2816218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Экологический проект «Знакомство с Красной книгой».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357158" y="2357430"/>
            <a:ext cx="1214446" cy="165561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571604" y="2428868"/>
            <a:ext cx="1245490" cy="15908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857488" y="2357430"/>
            <a:ext cx="1214446" cy="17418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1" name="Рисунок 12" descr="1e543b655deab5abcde0f9652acb77ac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00562" y="1428736"/>
            <a:ext cx="4000528" cy="2902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4572000" y="1571612"/>
            <a:ext cx="37147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Познавательно – исследовательский проект</a:t>
            </a:r>
          </a:p>
          <a:p>
            <a:pPr algn="just">
              <a:defRPr/>
            </a:pPr>
            <a:endParaRPr lang="ru-RU" b="1" dirty="0" smtClean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just">
              <a:defRPr/>
            </a:pPr>
            <a:endParaRPr lang="ru-RU" b="1" dirty="0" smtClean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just">
              <a:defRPr/>
            </a:pPr>
            <a:endParaRPr lang="ru-RU" b="1" dirty="0" smtClean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«Зимующие птицы»</a:t>
            </a:r>
            <a:endParaRPr lang="ru-RU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2428860" y="3571876"/>
          <a:ext cx="4000959" cy="30003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Презентация" r:id="rId9" imgW="4570298" imgH="3427567" progId="PowerPoint.Show.8">
                  <p:embed/>
                </p:oleObj>
              </mc:Choice>
              <mc:Fallback>
                <p:oleObj name="Презентация" r:id="rId9" imgW="4570298" imgH="3427567" progId="PowerPoint.Show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860" y="3571876"/>
                        <a:ext cx="4000959" cy="30003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2857488" y="5072075"/>
            <a:ext cx="3148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Экологический проект</a:t>
            </a:r>
          </a:p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«Лекарственные растения»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17" name="Picture 7" descr="http://www.flowers-house.ru/attachment.php?attachmentid=52042&amp;d=1280270228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857488" y="3929066"/>
            <a:ext cx="1000132" cy="959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/>
          <p:nvPr/>
        </p:nvSpPr>
        <p:spPr>
          <a:xfrm>
            <a:off x="3643306" y="4929198"/>
            <a:ext cx="23574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4" descr="104195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000628" y="5643578"/>
            <a:ext cx="1214446" cy="910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8422">
    <p:wheel spokes="2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Алёнушка\Pictures\Рисунок6.jpg"/>
          <p:cNvPicPr>
            <a:picLocks noChangeAspect="1" noChangeArrowheads="1"/>
          </p:cNvPicPr>
          <p:nvPr/>
        </p:nvPicPr>
        <p:blipFill>
          <a:blip r:embed="rId3" cstate="print"/>
          <a:srcRect b="312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Documents and Settings\Owner\My Documents\проекты зеленые\28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142852"/>
            <a:ext cx="4929222" cy="63471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928662" y="1357298"/>
            <a:ext cx="27146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Организация метода проектирования в дошкольном учреждении актуальна и эффективна. </a:t>
            </a:r>
          </a:p>
          <a:p>
            <a:pPr algn="ctr"/>
            <a:r>
              <a:rPr lang="ru-RU" b="1" dirty="0" smtClean="0"/>
              <a:t>Он дает ребенку возможность экспериментировать, синтезировать полученные знания, развивать творческие способности и коммуникативные навыки.</a:t>
            </a:r>
          </a:p>
        </p:txBody>
      </p:sp>
    </p:spTree>
  </p:cSld>
  <p:clrMapOvr>
    <a:masterClrMapping/>
  </p:clrMapOvr>
  <p:transition advTm="8500">
    <p:wheel spokes="8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/>
          <a:srcRect b="3846"/>
          <a:stretch>
            <a:fillRect/>
          </a:stretch>
        </p:blipFill>
        <p:spPr bwMode="auto">
          <a:xfrm>
            <a:off x="0" y="0"/>
            <a:ext cx="9144000" cy="7143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785786" y="714356"/>
            <a:ext cx="4714908" cy="224676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Мы не можем изменить весь мир, но можем изменить себя, свое отношение к тому, что происходит вокруг нас. </a:t>
            </a:r>
            <a:endParaRPr lang="ru-RU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42910" y="4357694"/>
            <a:ext cx="4214842" cy="23083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</a:rPr>
              <a:t>Детей учит то, что их окружает!</a:t>
            </a:r>
            <a:endParaRPr lang="ru-RU" sz="4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04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15536" cy="707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00034" y="2071678"/>
            <a:ext cx="4714908" cy="1107996"/>
          </a:xfrm>
          <a:prstGeom prst="rect">
            <a:avLst/>
          </a:prstGeom>
          <a:ln>
            <a:solidFill>
              <a:srgbClr val="0099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C00000"/>
                </a:solidFill>
              </a:rPr>
              <a:t>Спасибо!</a:t>
            </a:r>
            <a:endParaRPr lang="ru-RU" sz="66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5984" y="6143644"/>
            <a:ext cx="6858016" cy="461665"/>
          </a:xfrm>
          <a:prstGeom prst="rect">
            <a:avLst/>
          </a:prstGeom>
          <a:solidFill>
            <a:srgbClr val="66FF33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МАДОУ Детский сад №9 «</a:t>
            </a:r>
            <a:r>
              <a:rPr lang="ru-RU" sz="2400" b="1" dirty="0" err="1" smtClean="0"/>
              <a:t>Аленушка</a:t>
            </a:r>
            <a:r>
              <a:rPr lang="ru-RU" sz="2400" b="1" dirty="0" smtClean="0"/>
              <a:t>» г. Бирска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Алёнушка\Pictures\Рисунок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312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14348" y="857232"/>
            <a:ext cx="792961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00FF"/>
                </a:solidFill>
                <a:latin typeface="Comic Sans MS" pitchFamily="66" charset="0"/>
              </a:rPr>
              <a:t>                               </a:t>
            </a:r>
            <a:r>
              <a:rPr lang="ru-RU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mic Sans MS" pitchFamily="66" charset="0"/>
              </a:rPr>
              <a:t>Введение.</a:t>
            </a:r>
            <a:endParaRPr lang="ru-RU" sz="2000" b="1" dirty="0" smtClean="0">
              <a:solidFill>
                <a:srgbClr val="FF00FF"/>
              </a:solidFill>
              <a:latin typeface="Comic Sans MS" pitchFamily="66" charset="0"/>
            </a:endParaRPr>
          </a:p>
          <a:p>
            <a:pPr algn="just"/>
            <a:endParaRPr lang="ru-RU" sz="2000" dirty="0" smtClean="0">
              <a:latin typeface="Comic Sans MS" pitchFamily="66" charset="0"/>
            </a:endParaRPr>
          </a:p>
          <a:p>
            <a:pPr algn="just"/>
            <a:r>
              <a:rPr lang="ru-RU" sz="2000" dirty="0" smtClean="0">
                <a:latin typeface="Comic Sans MS" pitchFamily="66" charset="0"/>
              </a:rPr>
              <a:t>     Дошкольное детство – самый благоприятный для формирования экологической культуры, начальный этап формирования личности человека.</a:t>
            </a:r>
          </a:p>
          <a:p>
            <a:pPr algn="just"/>
            <a:endParaRPr lang="ru-RU" sz="2000" dirty="0" smtClean="0">
              <a:latin typeface="Comic Sans MS" pitchFamily="66" charset="0"/>
            </a:endParaRPr>
          </a:p>
          <a:p>
            <a:pPr algn="just"/>
            <a:r>
              <a:rPr lang="ru-RU" sz="2000" dirty="0" smtClean="0">
                <a:latin typeface="Comic Sans MS" pitchFamily="66" charset="0"/>
              </a:rPr>
              <a:t>    Грамотная организация развивающей </a:t>
            </a:r>
            <a:r>
              <a:rPr lang="ru-RU" sz="2000" dirty="0" smtClean="0">
                <a:latin typeface="Comic Sans MS" pitchFamily="66" charset="0"/>
              </a:rPr>
              <a:t>предметно-пространственной среды </a:t>
            </a:r>
            <a:r>
              <a:rPr lang="ru-RU" sz="2000" dirty="0" smtClean="0">
                <a:latin typeface="Comic Sans MS" pitchFamily="66" charset="0"/>
              </a:rPr>
              <a:t>не только внутри детского сада, но и на территории, позволяет содействовать развитию психических процессов детей дошкольного возраста, усвоению обязательных знаний, умений, норм, правил приобщению детей к природе, формированию нравственных и эстетических начал, большей социализации. </a:t>
            </a:r>
            <a:endParaRPr lang="ru-RU" sz="2000" dirty="0">
              <a:latin typeface="Comic Sans MS" pitchFamily="66" charset="0"/>
            </a:endParaRPr>
          </a:p>
        </p:txBody>
      </p:sp>
    </p:spTree>
  </p:cSld>
  <p:clrMapOvr>
    <a:masterClrMapping/>
  </p:clrMapOvr>
  <p:transition advTm="8750">
    <p:pull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C:\Users\Алёнушка\Pictures\Рисунок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71538" y="1000108"/>
            <a:ext cx="6643734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Основные задачи экологического образования дошкольников в детском саду</a:t>
            </a:r>
          </a:p>
          <a:p>
            <a:pPr algn="just"/>
            <a:endParaRPr lang="ru-RU" sz="2400" b="1" dirty="0" smtClean="0"/>
          </a:p>
          <a:p>
            <a:pPr algn="just">
              <a:buFont typeface="Wingdings" pitchFamily="2" charset="2"/>
              <a:buChar char="Ø"/>
            </a:pPr>
            <a:r>
              <a:rPr lang="ru-RU" b="1" dirty="0" smtClean="0"/>
              <a:t>     </a:t>
            </a:r>
            <a:r>
              <a:rPr lang="ru-RU" sz="2000" b="1" dirty="0" smtClean="0"/>
              <a:t>Формирование системы элементарных научных экологических знаний, доступных пониманию ребенка;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b="1" dirty="0" smtClean="0"/>
              <a:t>     Развитие познавательного интереса к миру природы;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b="1" dirty="0" smtClean="0"/>
              <a:t>    Воспитание гуманного, эмоционально-положительного, бережного, заботливого отношения к миру природы и окружающему миру;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b="1" dirty="0" smtClean="0"/>
              <a:t>    Формирование умений и навыков наблюдений за природными объектами и явлениями;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b="1" dirty="0" smtClean="0"/>
              <a:t>   Формирование навыков элементарной природоохранной деятельности в ближайшем окружении.</a:t>
            </a:r>
            <a:endParaRPr lang="ru-RU" sz="2000" b="1" dirty="0"/>
          </a:p>
        </p:txBody>
      </p:sp>
    </p:spTree>
  </p:cSld>
  <p:clrMapOvr>
    <a:masterClrMapping/>
  </p:clrMapOvr>
  <p:transition advTm="10234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лёнушка\Pictures\Рисунок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3125"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1357290" y="1643050"/>
            <a:ext cx="7286676" cy="30469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normalizeH="0" baseline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Для реализации поставленных задач разработан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п</a:t>
            </a:r>
            <a:r>
              <a:rPr kumimoji="0" lang="ru-RU" sz="2000" b="1" i="0" u="none" strike="noStrike" normalizeH="0" baseline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рактико-ориентированный проект по озеленению и благоустройству </a:t>
            </a:r>
            <a:r>
              <a:rPr kumimoji="0" lang="ru-RU" sz="2000" b="1" i="0" u="none" strike="noStrike" normalizeH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территории детского сада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«Детский сад – мечты и реальность».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normalizeH="0" baseline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Проект включает целый</a:t>
            </a:r>
            <a:r>
              <a:rPr kumimoji="0" lang="ru-RU" sz="2000" b="1" i="0" u="none" strike="noStrike" normalizeH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ряд </a:t>
            </a:r>
            <a:r>
              <a:rPr kumimoji="0" lang="ru-RU" sz="2000" b="1" i="0" u="none" strike="noStrike" normalizeH="0" baseline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мероприятий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normalizeH="0" baseline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экологической направленности.</a:t>
            </a:r>
            <a:endParaRPr kumimoji="0" lang="ru-RU" sz="2000" b="1" i="0" u="none" strike="noStrike" normalizeH="0" baseline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5110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лёнушка\Pictures\Рисунок6.jpg"/>
          <p:cNvPicPr>
            <a:picLocks noChangeAspect="1" noChangeArrowheads="1"/>
          </p:cNvPicPr>
          <p:nvPr/>
        </p:nvPicPr>
        <p:blipFill>
          <a:blip r:embed="rId2" cstate="print"/>
          <a:srcRect b="3125"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57224" y="1071546"/>
            <a:ext cx="778674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Основное направление проекта</a:t>
            </a:r>
          </a:p>
          <a:p>
            <a:pPr algn="ctr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Гуманизация среды детского сада через  благоустройство и декоративное оформление игровых площадок, цветников, озеленение и оформление малыми архитектурными и игровыми формами территории, создание безопасных условий для жизнедеятельности детей.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Сроки реализации проекта: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долгосрочный.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Руководитель проекта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 заведующий Лебедева Р.А.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Участники проекта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педагоги и сотрудники детского сада, родители.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Основания для разработки проекта: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Желание изменить уже сложившуюся среду территории детского сада, создать индивидуальный облик дошкольной образовательной организации, соответствующей общим законам организации пространства под открытым небом, интересный детям и родителям, позволяющий более интересно организовать свободную деятельность детей на воздухе.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лёнушка\Pictures\Рисунок6.jpg"/>
          <p:cNvPicPr>
            <a:picLocks noChangeAspect="1" noChangeArrowheads="1"/>
          </p:cNvPicPr>
          <p:nvPr/>
        </p:nvPicPr>
        <p:blipFill>
          <a:blip r:embed="rId2" cstate="print"/>
          <a:srcRect b="3125"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00100" y="714356"/>
            <a:ext cx="7429552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проекта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Улучшение безопасных и эмоционально - благоприятных условий пребывания детей в детском саду через благоустройство территории и организацию познавательной, творческой, оздоровительной деятельности детей во время пребывания на воздухе на участках детского сада.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 Оборудовать территорию детского сада в соответствии с современными, санитарно-эпидемиологическими требованиями и методическими рекомендациями по проведению образовательной деятельности с детьми на территории детского сада. 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 Использовать дополнительные возможности (бюджетные и внебюджетные средства, благотворительную помощь) для приобретения оборудования, вовлечь в процесс работы педагогов, родителей, детей, выявить среди родителей деловых партнеров. 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 Улучшить эстетическое оформление  территории детского сада. 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4. Воспитывать бережное отношение к природе и к окружающему миру. 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5. Привлечь детей к опытно-исследовательской деятельности.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лёнушка\Pictures\Рисунок6.jpg"/>
          <p:cNvPicPr>
            <a:picLocks noChangeAspect="1" noChangeArrowheads="1"/>
          </p:cNvPicPr>
          <p:nvPr/>
        </p:nvPicPr>
        <p:blipFill>
          <a:blip r:embed="rId2" cstate="print"/>
          <a:srcRect b="3125"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14414" y="1000108"/>
            <a:ext cx="7572428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Стратегии реализации проекта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создание своего «образа» территории детский сада;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создание комфортных условий для развития личности ребенка;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активизация творческого потенциала педагогов и родителей;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создание единого пространства детей, педагогов, родителей.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Ожидаемые результаты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создание условий для отдыха, игр и экспериментирования детей;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создание условий для охраны и укрепления здоровья детей;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пополнение зон  озеленения и цветения;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эстетическое оформление детских площадок;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привлечение родителей, общественности к благоустройству территории; 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удовлетворенность деятельностью детского сада со стороны родителей, воспитанников;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создание своего имиджа детского сада в городе;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повышение уровня экологической культуры участников проекта.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2264</TotalTime>
  <Words>2855</Words>
  <Application>Microsoft Office PowerPoint</Application>
  <PresentationFormat>Экран (4:3)</PresentationFormat>
  <Paragraphs>336</Paragraphs>
  <Slides>38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0" baseType="lpstr">
      <vt:lpstr>Тема Office</vt:lpstr>
      <vt:lpstr>Презентация</vt:lpstr>
      <vt:lpstr>Практико-ориентированный   долгосрочный проект  по благоустройству территории ДОО    «Территория детского сада-мечты  и реальность»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Республиканский смотр-конкурс  «Зеленый мир детского сада - 2013»,  посвященный Году охраны окружающей среды</dc:title>
  <dc:creator>Алёнушка</dc:creator>
  <cp:lastModifiedBy>User</cp:lastModifiedBy>
  <cp:revision>271</cp:revision>
  <dcterms:created xsi:type="dcterms:W3CDTF">2013-09-09T05:41:25Z</dcterms:created>
  <dcterms:modified xsi:type="dcterms:W3CDTF">2017-10-04T09:23:57Z</dcterms:modified>
</cp:coreProperties>
</file>